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22"/>
  </p:notesMasterIdLst>
  <p:sldIdLst>
    <p:sldId id="256" r:id="rId8"/>
    <p:sldId id="271" r:id="rId9"/>
    <p:sldId id="324" r:id="rId10"/>
    <p:sldId id="331" r:id="rId11"/>
    <p:sldId id="320" r:id="rId12"/>
    <p:sldId id="322" r:id="rId13"/>
    <p:sldId id="325" r:id="rId14"/>
    <p:sldId id="326" r:id="rId15"/>
    <p:sldId id="327" r:id="rId16"/>
    <p:sldId id="328" r:id="rId17"/>
    <p:sldId id="321" r:id="rId18"/>
    <p:sldId id="329" r:id="rId19"/>
    <p:sldId id="330" r:id="rId20"/>
    <p:sldId id="305" r:id="rId21"/>
  </p:sldIdLst>
  <p:sldSz cx="9144000" cy="5143500" type="screen16x9"/>
  <p:notesSz cx="7077075" cy="93694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3D896B8-E2D7-4258-88B1-22605E6DD25F}">
          <p14:sldIdLst>
            <p14:sldId id="256"/>
            <p14:sldId id="271"/>
            <p14:sldId id="324"/>
            <p14:sldId id="331"/>
            <p14:sldId id="320"/>
            <p14:sldId id="322"/>
            <p14:sldId id="325"/>
            <p14:sldId id="326"/>
            <p14:sldId id="327"/>
            <p14:sldId id="328"/>
            <p14:sldId id="321"/>
            <p14:sldId id="329"/>
            <p14:sldId id="330"/>
            <p14:sldId id="305"/>
          </p14:sldIdLst>
        </p14:section>
        <p14:section name="Your Turn" id="{C5A8A8A5-4C27-48C9-97A4-31B17122EAF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1121"/>
    <a:srgbClr val="FAFAFA"/>
    <a:srgbClr val="F7F7F7"/>
    <a:srgbClr val="EEF6F0"/>
    <a:srgbClr val="700000"/>
    <a:srgbClr val="99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86" autoAdjust="0"/>
    <p:restoredTop sz="80616" autoAdjust="0"/>
  </p:normalViewPr>
  <p:slideViewPr>
    <p:cSldViewPr>
      <p:cViewPr varScale="1">
        <p:scale>
          <a:sx n="117" d="100"/>
          <a:sy n="117" d="100"/>
        </p:scale>
        <p:origin x="1020" y="126"/>
      </p:cViewPr>
      <p:guideLst>
        <p:guide orient="horz" pos="1620"/>
        <p:guide pos="2880"/>
      </p:guideLst>
    </p:cSldViewPr>
  </p:slideViewPr>
  <p:notesTextViewPr>
    <p:cViewPr>
      <p:scale>
        <a:sx n="3" d="2"/>
        <a:sy n="3" d="2"/>
      </p:scale>
      <p:origin x="0" y="0"/>
    </p:cViewPr>
  </p:notesTextViewPr>
  <p:gridSpacing cx="228600" cy="2286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notesMaster" Target="notesMasters/notesMaster1.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eg>
</file>

<file path=ppt/media/image4.jp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83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08438" y="0"/>
            <a:ext cx="3067050" cy="468313"/>
          </a:xfrm>
          <a:prstGeom prst="rect">
            <a:avLst/>
          </a:prstGeom>
        </p:spPr>
        <p:txBody>
          <a:bodyPr vert="horz" lIns="91440" tIns="45720" rIns="91440" bIns="45720" rtlCol="0"/>
          <a:lstStyle>
            <a:lvl1pPr algn="r">
              <a:defRPr sz="1200"/>
            </a:lvl1pPr>
          </a:lstStyle>
          <a:p>
            <a:fld id="{9BCA2E56-26A7-48B0-8AC1-3B2414D82EA3}" type="datetimeFigureOut">
              <a:rPr lang="en-US" smtClean="0"/>
              <a:t>2/23/2020</a:t>
            </a:fld>
            <a:endParaRPr lang="en-US"/>
          </a:p>
        </p:txBody>
      </p:sp>
      <p:sp>
        <p:nvSpPr>
          <p:cNvPr id="4" name="Slide Image Placeholder 3"/>
          <p:cNvSpPr>
            <a:spLocks noGrp="1" noRot="1" noChangeAspect="1"/>
          </p:cNvSpPr>
          <p:nvPr>
            <p:ph type="sldImg" idx="2"/>
          </p:nvPr>
        </p:nvSpPr>
        <p:spPr>
          <a:xfrm>
            <a:off x="415925" y="703263"/>
            <a:ext cx="6245225" cy="351313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8025" y="4449763"/>
            <a:ext cx="5661025" cy="42164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9525"/>
            <a:ext cx="3067050" cy="46831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08438" y="8899525"/>
            <a:ext cx="3067050" cy="468313"/>
          </a:xfrm>
          <a:prstGeom prst="rect">
            <a:avLst/>
          </a:prstGeom>
        </p:spPr>
        <p:txBody>
          <a:bodyPr vert="horz" lIns="91440" tIns="45720" rIns="91440" bIns="45720"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this lesson we’ll look at several GUI widgets.</a:t>
            </a:r>
          </a:p>
          <a:p>
            <a:endParaRPr lang="en-US" baseline="0" dirty="0"/>
          </a:p>
          <a:p>
            <a:r>
              <a:rPr lang="en-US" baseline="0" dirty="0"/>
              <a:t>Widgets are the controls that users interact with on your GUI. A widget is something that a user clicks or tugs or types on or drags around.</a:t>
            </a:r>
          </a:p>
          <a:p>
            <a:endParaRPr lang="en-US" baseline="0" dirty="0"/>
          </a:p>
          <a:p>
            <a:r>
              <a:rPr lang="en-US" baseline="0" dirty="0"/>
              <a:t>We’ll build up our sample application using LABEL, COMBOBOX, BUTTON, ENTRY, and TEXT.</a:t>
            </a:r>
          </a:p>
          <a:p>
            <a:endParaRPr lang="en-US" baseline="0" dirty="0"/>
          </a:p>
          <a:p>
            <a:r>
              <a:rPr lang="en-US" baseline="0" dirty="0"/>
              <a:t>We’ll look at CHECKBUTTONs and RADIOBUTTONs.</a:t>
            </a:r>
          </a:p>
          <a:p>
            <a:endParaRPr lang="en-US" baseline="0" dirty="0"/>
          </a:p>
          <a:p>
            <a:r>
              <a:rPr lang="en-US" baseline="0" dirty="0"/>
              <a:t>And we’ll look at how to add nested menus to your GUI application.</a:t>
            </a:r>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Tree>
    <p:extLst>
      <p:ext uri="{BB962C8B-B14F-4D97-AF65-F5344CB8AC3E}">
        <p14:creationId xmlns:p14="http://schemas.microsoft.com/office/powerpoint/2010/main" val="4155849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only used a few types of widgets in our convert application. There are many, many more you can read about on your own. We’ll look at a couple more in this lesson.</a:t>
            </a:r>
          </a:p>
          <a:p>
            <a:endParaRPr lang="en-US" dirty="0"/>
          </a:p>
          <a:p>
            <a:r>
              <a:rPr lang="en-US" dirty="0"/>
              <a:t>You’ve interacted with checkboxes before. Click once to get the little check. Click again to make it go away.</a:t>
            </a:r>
          </a:p>
          <a:p>
            <a:endParaRPr lang="en-US" dirty="0"/>
          </a:p>
          <a:p>
            <a:r>
              <a:rPr lang="en-US" dirty="0"/>
              <a:t>In TKINTER this widget is called the CHECKBUTTON. It holds a Boolean value … true it is clicked or false it is not.</a:t>
            </a:r>
          </a:p>
          <a:p>
            <a:endParaRPr lang="en-US" dirty="0"/>
          </a:p>
          <a:p>
            <a:r>
              <a:rPr lang="en-US" dirty="0"/>
              <a:t>Some widgets manage the storage for their own state. The </a:t>
            </a:r>
            <a:r>
              <a:rPr lang="en-US" dirty="0" err="1"/>
              <a:t>combobox</a:t>
            </a:r>
            <a:r>
              <a:rPr lang="en-US" dirty="0"/>
              <a:t>, for example. You told it to SET its selected value. And later you asked it with GET to return its value.</a:t>
            </a:r>
          </a:p>
          <a:p>
            <a:endParaRPr lang="en-US" dirty="0"/>
          </a:p>
          <a:p>
            <a:r>
              <a:rPr lang="en-US" dirty="0"/>
              <a:t>But some widgets let you pass in a pointer to the storage for them to use. The </a:t>
            </a:r>
            <a:r>
              <a:rPr lang="en-US" dirty="0" err="1"/>
              <a:t>checkbutton</a:t>
            </a:r>
            <a:r>
              <a:rPr lang="en-US" dirty="0"/>
              <a:t>, for instance, expects you to create a storage object and tell it about it in the constructor.</a:t>
            </a:r>
          </a:p>
          <a:p>
            <a:endParaRPr lang="en-US" dirty="0"/>
          </a:p>
          <a:p>
            <a:r>
              <a:rPr lang="en-US" dirty="0"/>
              <a:t>There are different kinds of these storage objects you can use. @1 the </a:t>
            </a:r>
            <a:r>
              <a:rPr lang="en-US" dirty="0" err="1"/>
              <a:t>IntVar</a:t>
            </a:r>
            <a:r>
              <a:rPr lang="en-US" dirty="0"/>
              <a:t> holds an integer value. @2 you call SET on this object to give it a new value and GET to check the value. It functions just like a regular python number except it is an object you can share around the code.</a:t>
            </a:r>
          </a:p>
          <a:p>
            <a:endParaRPr lang="en-US" dirty="0"/>
          </a:p>
          <a:p>
            <a:r>
              <a:rPr lang="en-US" dirty="0"/>
              <a:t>@3 When you create the CHECKBUTTON, you tell it the variable to use. When the widget is drawn, it calls GET on the object to get the current value. When the user clicks on the button the widget calls SET on the object.</a:t>
            </a:r>
          </a:p>
          <a:p>
            <a:endParaRPr lang="en-US" dirty="0"/>
          </a:p>
          <a:p>
            <a:r>
              <a:rPr lang="en-US" dirty="0"/>
              <a:t>When you want the value of the checkbox you call GET on the storage object. You don’t have to ask the </a:t>
            </a:r>
            <a:r>
              <a:rPr lang="en-US" dirty="0" err="1"/>
              <a:t>checkbutton</a:t>
            </a:r>
            <a:r>
              <a:rPr lang="en-US" dirty="0"/>
              <a:t> for the state.</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10</a:t>
            </a:fld>
            <a:endParaRPr lang="en-US"/>
          </a:p>
        </p:txBody>
      </p:sp>
    </p:spTree>
    <p:extLst>
      <p:ext uri="{BB962C8B-B14F-4D97-AF65-F5344CB8AC3E}">
        <p14:creationId xmlns:p14="http://schemas.microsoft.com/office/powerpoint/2010/main" val="1928952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RADIO BUTTON is like the CHECK BUTTON … it is either clicked or unclicked.</a:t>
            </a:r>
          </a:p>
          <a:p>
            <a:endParaRPr lang="en-US" dirty="0"/>
          </a:p>
          <a:p>
            <a:r>
              <a:rPr lang="en-US" dirty="0"/>
              <a:t>But RADIO BUTTONS come in groups, and only one button of the group can be selected. When you click on another button, the previous button is automatically deselected.</a:t>
            </a:r>
          </a:p>
          <a:p>
            <a:endParaRPr lang="en-US" dirty="0"/>
          </a:p>
          <a:p>
            <a:r>
              <a:rPr lang="en-US" dirty="0"/>
              <a:t>Yes, they are named for the buttons on these old car radios. You pushed in one a button and the needle moved to that station. When you pressed another button the first button popped back out and the needle moved to the new station.</a:t>
            </a:r>
          </a:p>
          <a:p>
            <a:endParaRPr lang="en-US" dirty="0"/>
          </a:p>
          <a:p>
            <a:r>
              <a:rPr lang="en-US" dirty="0"/>
              <a:t>The mechanism was totally mechanical. The force of your finger moved a rubber belt that moved the needle. The force also pushed the other button back out. My </a:t>
            </a:r>
            <a:r>
              <a:rPr lang="en-US" dirty="0" err="1"/>
              <a:t>grandmom</a:t>
            </a:r>
            <a:r>
              <a:rPr lang="en-US" dirty="0"/>
              <a:t> had one of these radios in her car. I was never strong enough to fully push the button in. The radio would end up between stations and I’d have to turn the tuning knob manually to get the rest of the way to the station.</a:t>
            </a:r>
          </a:p>
          <a:p>
            <a:endParaRPr lang="en-US" dirty="0"/>
          </a:p>
          <a:p>
            <a:r>
              <a:rPr lang="en-US" dirty="0"/>
              <a:t>Sorry.</a:t>
            </a:r>
          </a:p>
          <a:p>
            <a:endParaRPr lang="en-US" dirty="0"/>
          </a:p>
          <a:p>
            <a:r>
              <a:rPr lang="en-US" dirty="0"/>
              <a:t>@1 You need a storage variable like you used with </a:t>
            </a:r>
            <a:r>
              <a:rPr lang="en-US" dirty="0" err="1"/>
              <a:t>checkbutton</a:t>
            </a:r>
            <a:endParaRPr lang="en-US" dirty="0"/>
          </a:p>
          <a:p>
            <a:r>
              <a:rPr lang="en-US" dirty="0"/>
              <a:t>@2 You pass this same variable to each </a:t>
            </a:r>
            <a:r>
              <a:rPr lang="en-US" dirty="0" err="1"/>
              <a:t>radiobutton</a:t>
            </a:r>
            <a:r>
              <a:rPr lang="en-US" dirty="0"/>
              <a:t> you want grouped together. This is the label on the button, and this is the value that this button represents.</a:t>
            </a:r>
          </a:p>
          <a:p>
            <a:r>
              <a:rPr lang="en-US" dirty="0"/>
              <a:t>@3 The next button is represented by a different value</a:t>
            </a:r>
          </a:p>
          <a:p>
            <a:r>
              <a:rPr lang="en-US" dirty="0"/>
              <a:t>@4 And the dime</a:t>
            </a:r>
          </a:p>
          <a:p>
            <a:r>
              <a:rPr lang="en-US" dirty="0"/>
              <a:t>@5 and the quarter</a:t>
            </a:r>
          </a:p>
          <a:p>
            <a:endParaRPr lang="en-US" dirty="0"/>
          </a:p>
          <a:p>
            <a:r>
              <a:rPr lang="en-US" dirty="0"/>
              <a:t>@6 When the shared variable has the value 10, as it does when the program starts, the corresponding button is selected.</a:t>
            </a:r>
          </a:p>
          <a:p>
            <a:endParaRPr lang="en-US" dirty="0"/>
          </a:p>
          <a:p>
            <a:r>
              <a:rPr lang="en-US" dirty="0"/>
              <a:t>@7 When you change the shared variable, say by clicking on another button, the value changes and the new button is selected.</a:t>
            </a:r>
          </a:p>
        </p:txBody>
      </p:sp>
      <p:sp>
        <p:nvSpPr>
          <p:cNvPr id="4" name="Slide Number Placeholder 3"/>
          <p:cNvSpPr>
            <a:spLocks noGrp="1"/>
          </p:cNvSpPr>
          <p:nvPr>
            <p:ph type="sldNum" sz="quarter" idx="10"/>
          </p:nvPr>
        </p:nvSpPr>
        <p:spPr/>
        <p:txBody>
          <a:bodyPr/>
          <a:lstStyle/>
          <a:p>
            <a:fld id="{1C96B062-DEDE-4399-8EE2-30F35F5C98D8}" type="slidenum">
              <a:rPr lang="en-US" smtClean="0"/>
              <a:t>11</a:t>
            </a:fld>
            <a:endParaRPr lang="en-US"/>
          </a:p>
        </p:txBody>
      </p:sp>
    </p:spTree>
    <p:extLst>
      <p:ext uri="{BB962C8B-B14F-4D97-AF65-F5344CB8AC3E}">
        <p14:creationId xmlns:p14="http://schemas.microsoft.com/office/powerpoint/2010/main" val="32685199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how you add a menu bar to the top of your GUI application.</a:t>
            </a:r>
          </a:p>
          <a:p>
            <a:endParaRPr lang="en-US" dirty="0"/>
          </a:p>
          <a:p>
            <a:r>
              <a:rPr lang="en-US" dirty="0"/>
              <a:t>@1 First I’ll create a callback function for testing. All it does is print a message on the console.</a:t>
            </a:r>
          </a:p>
          <a:p>
            <a:endParaRPr lang="en-US" dirty="0"/>
          </a:p>
          <a:p>
            <a:r>
              <a:rPr lang="en-US" dirty="0"/>
              <a:t>@2 This is how you create a new Menu. Like the other widgets, you must tell it what its parent container is.</a:t>
            </a:r>
          </a:p>
          <a:p>
            <a:endParaRPr lang="en-US" dirty="0"/>
          </a:p>
          <a:p>
            <a:r>
              <a:rPr lang="en-US" dirty="0"/>
              <a:t>But you don’t PACK it along with the rest of the widgets. Instead @3 way down here we tell the container “THIS IS YOUR MENU”.</a:t>
            </a:r>
          </a:p>
          <a:p>
            <a:endParaRPr lang="en-US" dirty="0"/>
          </a:p>
          <a:p>
            <a:r>
              <a:rPr lang="en-US" dirty="0"/>
              <a:t>@4 Now we create the submenus one by one. We’ll start with the “FILE” menu. It’s parent is the </a:t>
            </a:r>
            <a:r>
              <a:rPr lang="en-US" dirty="0" err="1"/>
              <a:t>menubar</a:t>
            </a:r>
            <a:r>
              <a:rPr lang="en-US" dirty="0"/>
              <a:t> we just created. And we set TEAROFF to 0. This means the menu can NOT be torn off and moved around. Most application do NOT have </a:t>
            </a:r>
            <a:r>
              <a:rPr lang="en-US" dirty="0" err="1"/>
              <a:t>tearable</a:t>
            </a:r>
            <a:r>
              <a:rPr lang="en-US" dirty="0"/>
              <a:t> menus. I’ll show you what one looks like shortly.</a:t>
            </a:r>
          </a:p>
          <a:p>
            <a:endParaRPr lang="en-US" dirty="0"/>
          </a:p>
          <a:p>
            <a:r>
              <a:rPr lang="en-US" dirty="0"/>
              <a:t>@5 Now a command in the menu. The “Open” command. It’s name in the menu and what to do when it is selected.</a:t>
            </a:r>
          </a:p>
          <a:p>
            <a:endParaRPr lang="en-US" dirty="0"/>
          </a:p>
          <a:p>
            <a:r>
              <a:rPr lang="en-US" dirty="0"/>
              <a:t>@6 The save command. We’ll give it the same testing callback.</a:t>
            </a:r>
          </a:p>
          <a:p>
            <a:endParaRPr lang="en-US" dirty="0"/>
          </a:p>
          <a:p>
            <a:r>
              <a:rPr lang="en-US" dirty="0"/>
              <a:t>@7 Here is how to make a separator line in the menu</a:t>
            </a:r>
          </a:p>
          <a:p>
            <a:r>
              <a:rPr lang="en-US" dirty="0"/>
              <a:t>@8 The EXIT command. Instead of pointing to our own callback, we’ll point it to a method of the top container. When this item is clicked it calls QUIT on the application frame, which closes the window.</a:t>
            </a:r>
          </a:p>
          <a:p>
            <a:endParaRPr lang="en-US" dirty="0"/>
          </a:p>
          <a:p>
            <a:r>
              <a:rPr lang="en-US" dirty="0"/>
              <a:t>@9 And we call ADD CASCADE to add one menu (our FILE menu) to another menu (the top </a:t>
            </a:r>
            <a:r>
              <a:rPr lang="en-US" dirty="0" err="1"/>
              <a:t>menubar</a:t>
            </a:r>
            <a:r>
              <a:rPr lang="en-US" dirty="0"/>
              <a:t>).</a:t>
            </a:r>
          </a:p>
          <a:p>
            <a:endParaRPr lang="en-US" dirty="0"/>
          </a:p>
          <a:p>
            <a:r>
              <a:rPr lang="en-US" dirty="0"/>
              <a:t>@10 Now for the EDIT menu</a:t>
            </a:r>
          </a:p>
          <a:p>
            <a:r>
              <a:rPr lang="en-US" dirty="0"/>
              <a:t>@11 We do the same … commands and then cascade it</a:t>
            </a:r>
          </a:p>
          <a:p>
            <a:r>
              <a:rPr lang="en-US" dirty="0"/>
              <a:t>@12 and the Help menu … same way</a:t>
            </a:r>
          </a:p>
          <a:p>
            <a:endParaRPr lang="en-US" dirty="0"/>
          </a:p>
          <a:p>
            <a:r>
              <a:rPr lang="en-US" dirty="0"/>
              <a:t>You can add submenus to menus and make a complicated menu system. I encourage you to experiment!</a:t>
            </a:r>
          </a:p>
        </p:txBody>
      </p:sp>
      <p:sp>
        <p:nvSpPr>
          <p:cNvPr id="4" name="Slide Number Placeholder 3"/>
          <p:cNvSpPr>
            <a:spLocks noGrp="1"/>
          </p:cNvSpPr>
          <p:nvPr>
            <p:ph type="sldNum" sz="quarter" idx="10"/>
          </p:nvPr>
        </p:nvSpPr>
        <p:spPr/>
        <p:txBody>
          <a:bodyPr/>
          <a:lstStyle/>
          <a:p>
            <a:fld id="{1C96B062-DEDE-4399-8EE2-30F35F5C98D8}" type="slidenum">
              <a:rPr lang="en-US" smtClean="0"/>
              <a:t>12</a:t>
            </a:fld>
            <a:endParaRPr lang="en-US"/>
          </a:p>
        </p:txBody>
      </p:sp>
    </p:spTree>
    <p:extLst>
      <p:ext uri="{BB962C8B-B14F-4D97-AF65-F5344CB8AC3E}">
        <p14:creationId xmlns:p14="http://schemas.microsoft.com/office/powerpoint/2010/main" val="36498278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a </a:t>
            </a:r>
            <a:r>
              <a:rPr lang="en-US" dirty="0" err="1"/>
              <a:t>tearable</a:t>
            </a:r>
            <a:r>
              <a:rPr lang="en-US" dirty="0"/>
              <a:t> menu looks like. You tell the library that the menu is </a:t>
            </a:r>
            <a:r>
              <a:rPr lang="en-US" dirty="0" err="1"/>
              <a:t>tearable</a:t>
            </a:r>
            <a:r>
              <a:rPr lang="en-US" dirty="0"/>
              <a:t>.</a:t>
            </a:r>
          </a:p>
          <a:p>
            <a:endParaRPr lang="en-US" dirty="0"/>
          </a:p>
          <a:p>
            <a:r>
              <a:rPr lang="en-US" dirty="0"/>
              <a:t>Then you get a dotted line at the top – You know, tear on the dotted line.</a:t>
            </a:r>
          </a:p>
          <a:p>
            <a:endParaRPr lang="en-US" dirty="0"/>
          </a:p>
          <a:p>
            <a:r>
              <a:rPr lang="en-US" dirty="0"/>
              <a:t>Then you can drag the menu elsewhere on the screen. This keeps it open for quick access. And when you X it here it goes back into the menu from where it came.</a:t>
            </a:r>
          </a:p>
        </p:txBody>
      </p:sp>
      <p:sp>
        <p:nvSpPr>
          <p:cNvPr id="4" name="Slide Number Placeholder 3"/>
          <p:cNvSpPr>
            <a:spLocks noGrp="1"/>
          </p:cNvSpPr>
          <p:nvPr>
            <p:ph type="sldNum" sz="quarter" idx="10"/>
          </p:nvPr>
        </p:nvSpPr>
        <p:spPr/>
        <p:txBody>
          <a:bodyPr/>
          <a:lstStyle/>
          <a:p>
            <a:fld id="{1C96B062-DEDE-4399-8EE2-30F35F5C98D8}" type="slidenum">
              <a:rPr lang="en-US" smtClean="0"/>
              <a:t>13</a:t>
            </a:fld>
            <a:endParaRPr lang="en-US"/>
          </a:p>
        </p:txBody>
      </p:sp>
    </p:spTree>
    <p:extLst>
      <p:ext uri="{BB962C8B-B14F-4D97-AF65-F5344CB8AC3E}">
        <p14:creationId xmlns:p14="http://schemas.microsoft.com/office/powerpoint/2010/main" val="20145570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are some optional exercises for you … totally optional … nothing for you to turn in.</a:t>
            </a:r>
          </a:p>
          <a:p>
            <a:endParaRPr lang="en-US" baseline="0" dirty="0"/>
          </a:p>
          <a:p>
            <a:r>
              <a:rPr lang="en-US" baseline="0" dirty="0"/>
              <a:t>Finish up the converter application. Add the code to calculate the conversions.</a:t>
            </a:r>
          </a:p>
          <a:p>
            <a:endParaRPr lang="en-US" baseline="0" dirty="0"/>
          </a:p>
          <a:p>
            <a:r>
              <a:rPr lang="en-US" baseline="0" dirty="0"/>
              <a:t>Now add a CLEAR button to clear the history text area.</a:t>
            </a:r>
          </a:p>
          <a:p>
            <a:endParaRPr lang="en-US" baseline="0" dirty="0"/>
          </a:p>
          <a:p>
            <a:r>
              <a:rPr lang="en-US" baseline="0" dirty="0"/>
              <a:t>What happens when you have more than 8 lines in the text area? Do some research on adding scrollbars to the output area.</a:t>
            </a:r>
          </a:p>
          <a:p>
            <a:endParaRPr lang="en-US" baseline="0" dirty="0"/>
          </a:p>
          <a:p>
            <a:r>
              <a:rPr lang="en-US" baseline="0" dirty="0"/>
              <a:t>Send me email if you any questions or comments. I’ll see you next time.</a:t>
            </a:r>
          </a:p>
        </p:txBody>
      </p:sp>
      <p:sp>
        <p:nvSpPr>
          <p:cNvPr id="4" name="Slide Number Placeholder 3"/>
          <p:cNvSpPr>
            <a:spLocks noGrp="1"/>
          </p:cNvSpPr>
          <p:nvPr>
            <p:ph type="sldNum" sz="quarter" idx="10"/>
          </p:nvPr>
        </p:nvSpPr>
        <p:spPr/>
        <p:txBody>
          <a:bodyPr/>
          <a:lstStyle/>
          <a:p>
            <a:fld id="{1C96B062-DEDE-4399-8EE2-30F35F5C98D8}"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954216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additional reading on the web</a:t>
            </a:r>
            <a:endParaRPr lang="en-US" baseline="0" dirty="0"/>
          </a:p>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explore different widgets by building our CONVERTER application.</a:t>
            </a:r>
          </a:p>
          <a:p>
            <a:endParaRPr lang="en-US" dirty="0"/>
          </a:p>
          <a:p>
            <a:r>
              <a:rPr lang="en-US" dirty="0"/>
              <a:t>@1 We’ll need three LABEL widgets</a:t>
            </a:r>
          </a:p>
          <a:p>
            <a:r>
              <a:rPr lang="en-US" dirty="0"/>
              <a:t>@2 There are two COMBOBOX widgets to pick the to and from units</a:t>
            </a:r>
          </a:p>
          <a:p>
            <a:r>
              <a:rPr lang="en-US" dirty="0"/>
              <a:t>@3 This is a single ENTRY for the user to type in the value to convert</a:t>
            </a:r>
          </a:p>
          <a:p>
            <a:r>
              <a:rPr lang="en-US" dirty="0"/>
              <a:t>@4 Then the BUTTON to start the conversion</a:t>
            </a:r>
          </a:p>
          <a:p>
            <a:r>
              <a:rPr lang="en-US" dirty="0"/>
              <a:t>@5 And a </a:t>
            </a:r>
            <a:r>
              <a:rPr lang="en-US" dirty="0" err="1"/>
              <a:t>readonly</a:t>
            </a:r>
            <a:r>
              <a:rPr lang="en-US" dirty="0"/>
              <a:t> TEXT widget to store the output history</a:t>
            </a:r>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Tree>
    <p:extLst>
      <p:ext uri="{BB962C8B-B14F-4D97-AF65-F5344CB8AC3E}">
        <p14:creationId xmlns:p14="http://schemas.microsoft.com/office/powerpoint/2010/main" val="1820887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quickly notice that there are two sets of GUI widgets you can choose from when you are using </a:t>
            </a:r>
            <a:r>
              <a:rPr lang="en-US" dirty="0" err="1"/>
              <a:t>Tkinter</a:t>
            </a:r>
            <a:r>
              <a:rPr lang="en-US" dirty="0"/>
              <a:t>.</a:t>
            </a:r>
          </a:p>
          <a:p>
            <a:endParaRPr lang="en-US" dirty="0"/>
          </a:p>
          <a:p>
            <a:r>
              <a:rPr lang="en-US" dirty="0"/>
              <a:t>For instance, you can use the BUTTON widget in the TKINTER module or you can use the button widget in the TTK submodule beneath TKINTER.</a:t>
            </a:r>
          </a:p>
          <a:p>
            <a:endParaRPr lang="en-US" dirty="0"/>
          </a:p>
          <a:p>
            <a:r>
              <a:rPr lang="en-US" dirty="0"/>
              <a:t>@1 Why are there two different sets of widgets? Great question! And someone asked it concisely on </a:t>
            </a:r>
            <a:r>
              <a:rPr lang="en-US" dirty="0" err="1"/>
              <a:t>StackOverflow</a:t>
            </a:r>
            <a:r>
              <a:rPr lang="en-US" dirty="0"/>
              <a:t> back in 2013.</a:t>
            </a:r>
          </a:p>
          <a:p>
            <a:endParaRPr lang="en-US" dirty="0"/>
          </a:p>
          <a:p>
            <a:r>
              <a:rPr lang="en-US" dirty="0"/>
              <a:t>I up-voted the answer. In short – the TTK widgets have been styled OR THEMED so that applications that use them look like other applications on the OS. TTK buttons are rounder on the MAC than they are on Windows. They look the way MAC users would expect.</a:t>
            </a:r>
          </a:p>
          <a:p>
            <a:endParaRPr lang="en-US" dirty="0"/>
          </a:p>
          <a:p>
            <a:r>
              <a:rPr lang="en-US" dirty="0"/>
              <a:t>@3 His advice is pretty sound. READ IT. And we’ll use both in our example here.</a:t>
            </a:r>
          </a:p>
        </p:txBody>
      </p:sp>
      <p:sp>
        <p:nvSpPr>
          <p:cNvPr id="4" name="Slide Number Placeholder 3"/>
          <p:cNvSpPr>
            <a:spLocks noGrp="1"/>
          </p:cNvSpPr>
          <p:nvPr>
            <p:ph type="sldNum" sz="quarter" idx="10"/>
          </p:nvPr>
        </p:nvSpPr>
        <p:spPr/>
        <p:txBody>
          <a:bodyPr/>
          <a:lstStyle/>
          <a:p>
            <a:fld id="{1C96B062-DEDE-4399-8EE2-30F35F5C98D8}" type="slidenum">
              <a:rPr lang="en-US" smtClean="0"/>
              <a:t>4</a:t>
            </a:fld>
            <a:endParaRPr lang="en-US"/>
          </a:p>
        </p:txBody>
      </p:sp>
    </p:spTree>
    <p:extLst>
      <p:ext uri="{BB962C8B-B14F-4D97-AF65-F5344CB8AC3E}">
        <p14:creationId xmlns:p14="http://schemas.microsoft.com/office/powerpoint/2010/main" val="3144904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GUI applications start with a top level container.</a:t>
            </a:r>
          </a:p>
          <a:p>
            <a:endParaRPr lang="en-US" dirty="0"/>
          </a:p>
          <a:p>
            <a:r>
              <a:rPr lang="en-US" dirty="0"/>
              <a:t>@1 Here we create the TK object</a:t>
            </a:r>
          </a:p>
          <a:p>
            <a:r>
              <a:rPr lang="en-US" dirty="0"/>
              <a:t>@2 This is the application’s window – it’s top most Frame. We’ll add other widgets to this Frame.</a:t>
            </a:r>
          </a:p>
          <a:p>
            <a:endParaRPr lang="en-US" dirty="0"/>
          </a:p>
          <a:p>
            <a:r>
              <a:rPr lang="en-US" dirty="0"/>
              <a:t>@3 We have to import </a:t>
            </a:r>
            <a:r>
              <a:rPr lang="en-US" dirty="0" err="1"/>
              <a:t>Tkinter</a:t>
            </a:r>
            <a:r>
              <a:rPr lang="en-US" dirty="0"/>
              <a:t> before we use it</a:t>
            </a:r>
          </a:p>
          <a:p>
            <a:endParaRPr lang="en-US" dirty="0"/>
          </a:p>
          <a:p>
            <a:r>
              <a:rPr lang="en-US" dirty="0"/>
              <a:t>Now to create a LABEL object.</a:t>
            </a:r>
          </a:p>
          <a:p>
            <a:endParaRPr lang="en-US" dirty="0"/>
          </a:p>
          <a:p>
            <a:r>
              <a:rPr lang="en-US" dirty="0"/>
              <a:t>@4 We’ll use the LABEL from the </a:t>
            </a:r>
            <a:r>
              <a:rPr lang="en-US" dirty="0" err="1"/>
              <a:t>ttk</a:t>
            </a:r>
            <a:r>
              <a:rPr lang="en-US" dirty="0"/>
              <a:t> module. @5 and we have to import that module.</a:t>
            </a:r>
          </a:p>
          <a:p>
            <a:endParaRPr lang="en-US" dirty="0"/>
          </a:p>
          <a:p>
            <a:r>
              <a:rPr lang="en-US" dirty="0"/>
              <a:t>@6 The first argument to the constructor is the parent container. Here we are adding the new LABEL to the top frame. There are many named parameters you can pass to label. Here we’ll just pass the text.</a:t>
            </a:r>
          </a:p>
          <a:p>
            <a:endParaRPr lang="en-US" dirty="0"/>
          </a:p>
          <a:p>
            <a:r>
              <a:rPr lang="en-US" dirty="0"/>
              <a:t>@7 We need to tell the layout manager where to put the new component. We’ll talk about layout managers in the next lesson. There are arguments you can pass to PACK to control the layout, </a:t>
            </a:r>
          </a:p>
          <a:p>
            <a:endParaRPr lang="en-US" dirty="0"/>
          </a:p>
          <a:p>
            <a:r>
              <a:rPr lang="en-US" dirty="0"/>
              <a:t>@8 but the default is add the component on a new row beneath the previous widget … and to keep the widget centered on that row.</a:t>
            </a:r>
          </a:p>
          <a:p>
            <a:endParaRPr lang="en-US" dirty="0"/>
          </a:p>
          <a:p>
            <a:r>
              <a:rPr lang="en-US" dirty="0"/>
              <a:t>@9 We are through creating the widgets and adding callbacks. We don’t have any callbacks yet … this will be a boring application. We call “</a:t>
            </a:r>
            <a:r>
              <a:rPr lang="en-US" dirty="0" err="1"/>
              <a:t>mainloop</a:t>
            </a:r>
            <a:r>
              <a:rPr lang="en-US" dirty="0"/>
              <a:t>” on the top level frame. </a:t>
            </a:r>
          </a:p>
          <a:p>
            <a:endParaRPr lang="en-US" dirty="0"/>
          </a:p>
          <a:p>
            <a:r>
              <a:rPr lang="en-US" dirty="0"/>
              <a:t>@10 This method never returns so don’t put any code after it! The </a:t>
            </a:r>
            <a:r>
              <a:rPr lang="en-US" dirty="0" err="1"/>
              <a:t>mainloop</a:t>
            </a:r>
            <a:r>
              <a:rPr lang="en-US" dirty="0"/>
              <a:t> draws the GUI and handles user inputs. This loop runs until you kill the program.</a:t>
            </a:r>
          </a:p>
          <a:p>
            <a:endParaRPr lang="en-US" dirty="0"/>
          </a:p>
          <a:p>
            <a:r>
              <a:rPr lang="en-US" dirty="0"/>
              <a:t>@11 And on the screen … there is our first GUI application. Not much you can do besides close it with the X.</a:t>
            </a:r>
          </a:p>
          <a:p>
            <a:endParaRPr lang="en-US" dirty="0"/>
          </a:p>
          <a:p>
            <a:r>
              <a:rPr lang="en-US" dirty="0"/>
              <a:t>@12 Well you can resize it. Notice how the LABEL remains packed against the top of the frame – and centered on the screen.</a:t>
            </a:r>
          </a:p>
          <a:p>
            <a:endParaRPr lang="en-US" dirty="0"/>
          </a:p>
          <a:p>
            <a:r>
              <a:rPr lang="en-US" dirty="0"/>
              <a:t>Press X to kill the main loop and return to your code here. Presumably that’s the last line in your program so the program comes to an end.</a:t>
            </a:r>
          </a:p>
        </p:txBody>
      </p:sp>
      <p:sp>
        <p:nvSpPr>
          <p:cNvPr id="4" name="Slide Number Placeholder 3"/>
          <p:cNvSpPr>
            <a:spLocks noGrp="1"/>
          </p:cNvSpPr>
          <p:nvPr>
            <p:ph type="sldNum" sz="quarter" idx="10"/>
          </p:nvPr>
        </p:nvSpPr>
        <p:spPr/>
        <p:txBody>
          <a:bodyPr/>
          <a:lstStyle/>
          <a:p>
            <a:fld id="{1C96B062-DEDE-4399-8EE2-30F35F5C98D8}" type="slidenum">
              <a:rPr lang="en-US" smtClean="0"/>
              <a:t>5</a:t>
            </a:fld>
            <a:endParaRPr lang="en-US"/>
          </a:p>
        </p:txBody>
      </p:sp>
    </p:spTree>
    <p:extLst>
      <p:ext uri="{BB962C8B-B14F-4D97-AF65-F5344CB8AC3E}">
        <p14:creationId xmlns:p14="http://schemas.microsoft.com/office/powerpoint/2010/main" val="1786012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make all three labels for our converter application.</a:t>
            </a:r>
          </a:p>
          <a:p>
            <a:endParaRPr lang="en-US" dirty="0"/>
          </a:p>
          <a:p>
            <a:r>
              <a:rPr lang="en-US" dirty="0"/>
              <a:t>@1 We already did CONVERT</a:t>
            </a:r>
          </a:p>
          <a:p>
            <a:r>
              <a:rPr lang="en-US" dirty="0"/>
              <a:t>@2 For now let’s put TO right below it</a:t>
            </a:r>
          </a:p>
          <a:p>
            <a:r>
              <a:rPr lang="en-US" dirty="0"/>
              <a:t>@3 And VALUE right below that</a:t>
            </a:r>
          </a:p>
          <a:p>
            <a:endParaRPr lang="en-US" dirty="0"/>
          </a:p>
          <a:p>
            <a:r>
              <a:rPr lang="en-US" dirty="0"/>
              <a:t>@4 Now for the user’s input .. An ENTRY widget, also from TTK.</a:t>
            </a:r>
          </a:p>
          <a:p>
            <a:endParaRPr lang="en-US" dirty="0"/>
          </a:p>
          <a:p>
            <a:r>
              <a:rPr lang="en-US" dirty="0"/>
              <a:t>The first argument is the parent container – again the top where we put the labels. There are other parameters you can pass here. I’ll let you google and experiment with those on your own. This is all we need for our application.</a:t>
            </a:r>
          </a:p>
          <a:p>
            <a:endParaRPr lang="en-US" dirty="0"/>
          </a:p>
          <a:p>
            <a:r>
              <a:rPr lang="en-US" dirty="0"/>
              <a:t>@5 And we pack it in right below the other components … centered on the line.</a:t>
            </a:r>
          </a:p>
          <a:p>
            <a:endParaRPr lang="en-US" dirty="0"/>
          </a:p>
          <a:p>
            <a:r>
              <a:rPr lang="en-US" dirty="0"/>
              <a:t>Run it @6 and there are our 4 widgets. Three labels and an entry – packed on after the other. The default packing is one below the other …</a:t>
            </a:r>
          </a:p>
          <a:p>
            <a:endParaRPr lang="en-US" dirty="0"/>
          </a:p>
          <a:p>
            <a:r>
              <a:rPr lang="en-US" dirty="0"/>
              <a:t>@7 And they stay centered when we resize the window</a:t>
            </a:r>
          </a:p>
        </p:txBody>
      </p:sp>
      <p:sp>
        <p:nvSpPr>
          <p:cNvPr id="4" name="Slide Number Placeholder 3"/>
          <p:cNvSpPr>
            <a:spLocks noGrp="1"/>
          </p:cNvSpPr>
          <p:nvPr>
            <p:ph type="sldNum" sz="quarter" idx="10"/>
          </p:nvPr>
        </p:nvSpPr>
        <p:spPr/>
        <p:txBody>
          <a:bodyPr/>
          <a:lstStyle/>
          <a:p>
            <a:fld id="{1C96B062-DEDE-4399-8EE2-30F35F5C98D8}" type="slidenum">
              <a:rPr lang="en-US" smtClean="0"/>
              <a:t>6</a:t>
            </a:fld>
            <a:endParaRPr lang="en-US"/>
          </a:p>
        </p:txBody>
      </p:sp>
    </p:spTree>
    <p:extLst>
      <p:ext uri="{BB962C8B-B14F-4D97-AF65-F5344CB8AC3E}">
        <p14:creationId xmlns:p14="http://schemas.microsoft.com/office/powerpoint/2010/main" val="383905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the combo boxes. We’ll insert those here after their respective labels.</a:t>
            </a:r>
          </a:p>
          <a:p>
            <a:endParaRPr lang="en-US" dirty="0"/>
          </a:p>
          <a:p>
            <a:r>
              <a:rPr lang="en-US" dirty="0"/>
              <a:t>@1 Again from TTK … the COMBOBOX. Parent container, and we’ll pass in the VALUES argument. This is an array of strings to show in the drop down.</a:t>
            </a:r>
          </a:p>
          <a:p>
            <a:endParaRPr lang="en-US" dirty="0"/>
          </a:p>
          <a:p>
            <a:r>
              <a:rPr lang="en-US" dirty="0"/>
              <a:t>@2 This sets the value of the COMBO box to INCHES. The box starts out with this value selected.</a:t>
            </a:r>
          </a:p>
          <a:p>
            <a:endParaRPr lang="en-US" dirty="0"/>
          </a:p>
          <a:p>
            <a:r>
              <a:rPr lang="en-US" dirty="0"/>
              <a:t>@3 Pack it in there right below the label</a:t>
            </a:r>
          </a:p>
          <a:p>
            <a:endParaRPr lang="en-US" dirty="0"/>
          </a:p>
          <a:p>
            <a:r>
              <a:rPr lang="en-US" dirty="0"/>
              <a:t>@4 Same with the FROM combo box. Here we’ll select CM to start with.</a:t>
            </a:r>
          </a:p>
          <a:p>
            <a:endParaRPr lang="en-US" dirty="0"/>
          </a:p>
          <a:p>
            <a:r>
              <a:rPr lang="en-US" dirty="0"/>
              <a:t>@5 Run the code. Now the application is a little more interesting.</a:t>
            </a:r>
          </a:p>
          <a:p>
            <a:endParaRPr lang="en-US" dirty="0"/>
          </a:p>
          <a:p>
            <a:r>
              <a:rPr lang="en-US" dirty="0"/>
              <a:t>@6 We can click on the dropdown arrow and select new values.</a:t>
            </a:r>
          </a:p>
        </p:txBody>
      </p:sp>
      <p:sp>
        <p:nvSpPr>
          <p:cNvPr id="4" name="Slide Number Placeholder 3"/>
          <p:cNvSpPr>
            <a:spLocks noGrp="1"/>
          </p:cNvSpPr>
          <p:nvPr>
            <p:ph type="sldNum" sz="quarter" idx="10"/>
          </p:nvPr>
        </p:nvSpPr>
        <p:spPr/>
        <p:txBody>
          <a:bodyPr/>
          <a:lstStyle/>
          <a:p>
            <a:fld id="{1C96B062-DEDE-4399-8EE2-30F35F5C98D8}" type="slidenum">
              <a:rPr lang="en-US" smtClean="0"/>
              <a:t>7</a:t>
            </a:fld>
            <a:endParaRPr lang="en-US"/>
          </a:p>
        </p:txBody>
      </p:sp>
    </p:spTree>
    <p:extLst>
      <p:ext uri="{BB962C8B-B14F-4D97-AF65-F5344CB8AC3E}">
        <p14:creationId xmlns:p14="http://schemas.microsoft.com/office/powerpoint/2010/main" val="2826204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our BUTTON widget … again from TTK. First argument is the parent container. There are lots of parameters you can pass here … we’ll just pass the TEXT of the button CONVERT.</a:t>
            </a:r>
          </a:p>
          <a:p>
            <a:endParaRPr lang="en-US" dirty="0"/>
          </a:p>
          <a:p>
            <a:r>
              <a:rPr lang="en-US" dirty="0"/>
              <a:t>@1 What do we do to the widget after we create it? Yep … we pack it in. This is familiar by now.</a:t>
            </a:r>
          </a:p>
          <a:p>
            <a:endParaRPr lang="en-US" dirty="0"/>
          </a:p>
          <a:p>
            <a:r>
              <a:rPr lang="en-US" dirty="0"/>
              <a:t>@2 Let’s go ahead and add the output TEXT area. This time let’s use the TEXT component from TKINTER instead of TTK.</a:t>
            </a:r>
          </a:p>
          <a:p>
            <a:endParaRPr lang="en-US" dirty="0"/>
          </a:p>
          <a:p>
            <a:r>
              <a:rPr lang="en-US" dirty="0"/>
              <a:t>HIS short for history. We probably need a better name. First is the parent container.</a:t>
            </a:r>
          </a:p>
          <a:p>
            <a:endParaRPr lang="en-US" dirty="0"/>
          </a:p>
          <a:p>
            <a:r>
              <a:rPr lang="en-US" dirty="0"/>
              <a:t>Then the width and height of the text – in number of characters (8 rows and 30 columns).</a:t>
            </a:r>
          </a:p>
          <a:p>
            <a:endParaRPr lang="en-US" dirty="0"/>
          </a:p>
          <a:p>
            <a:r>
              <a:rPr lang="en-US" dirty="0"/>
              <a:t>@3 this is how we insert text into the TEXT area. The first parameter tells the widget where we want to insert the text. We’ll add the text onto the END of any existing text. The END value is defined in the TKINTER module. We just have to remember END instead of whatever the value really is.</a:t>
            </a:r>
          </a:p>
          <a:p>
            <a:endParaRPr lang="en-US" dirty="0"/>
          </a:p>
          <a:p>
            <a:r>
              <a:rPr lang="en-US" dirty="0"/>
              <a:t>@4 Here we disable the component. This prevents the user from typing into it.</a:t>
            </a:r>
          </a:p>
          <a:p>
            <a:endParaRPr lang="en-US" dirty="0"/>
          </a:p>
          <a:p>
            <a:r>
              <a:rPr lang="en-US" dirty="0"/>
              <a:t>@5 We pack it onto the bottom of the last component</a:t>
            </a:r>
          </a:p>
          <a:p>
            <a:endParaRPr lang="en-US" dirty="0"/>
          </a:p>
          <a:p>
            <a:r>
              <a:rPr lang="en-US" dirty="0"/>
              <a:t>@6 Run the program. And there we go. That’s all the widgets we need in our converter application! The layout isn’t great. We’ll work on that in the next lesson. But that’s all the widgets.</a:t>
            </a:r>
          </a:p>
        </p:txBody>
      </p:sp>
      <p:sp>
        <p:nvSpPr>
          <p:cNvPr id="4" name="Slide Number Placeholder 3"/>
          <p:cNvSpPr>
            <a:spLocks noGrp="1"/>
          </p:cNvSpPr>
          <p:nvPr>
            <p:ph type="sldNum" sz="quarter" idx="10"/>
          </p:nvPr>
        </p:nvSpPr>
        <p:spPr/>
        <p:txBody>
          <a:bodyPr/>
          <a:lstStyle/>
          <a:p>
            <a:fld id="{1C96B062-DEDE-4399-8EE2-30F35F5C98D8}" type="slidenum">
              <a:rPr lang="en-US" smtClean="0"/>
              <a:t>8</a:t>
            </a:fld>
            <a:endParaRPr lang="en-US"/>
          </a:p>
        </p:txBody>
      </p:sp>
    </p:spTree>
    <p:extLst>
      <p:ext uri="{BB962C8B-B14F-4D97-AF65-F5344CB8AC3E}">
        <p14:creationId xmlns:p14="http://schemas.microsoft.com/office/powerpoint/2010/main" val="3792450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even make it fully functional! All we need to do is attach a function to the CONVERT button.</a:t>
            </a:r>
          </a:p>
          <a:p>
            <a:endParaRPr lang="en-US" dirty="0"/>
          </a:p>
          <a:p>
            <a:r>
              <a:rPr lang="en-US" dirty="0"/>
              <a:t>@1 I’m going to call it ONCLICK. Maybe “DO CONVERSION” or “DO THIS WHEN COVERT IS CLICKED”. I like ONCLICK. Use your own favorite naming convention.</a:t>
            </a:r>
          </a:p>
          <a:p>
            <a:endParaRPr lang="en-US" dirty="0"/>
          </a:p>
          <a:p>
            <a:r>
              <a:rPr lang="en-US" dirty="0"/>
              <a:t>@2 When the button is pressed, let’s spew some messages to the console</a:t>
            </a:r>
          </a:p>
          <a:p>
            <a:r>
              <a:rPr lang="en-US" dirty="0"/>
              <a:t>@3 This is how we get the value of a widget. We called the FROM </a:t>
            </a:r>
            <a:r>
              <a:rPr lang="en-US" dirty="0" err="1"/>
              <a:t>combobox</a:t>
            </a:r>
            <a:r>
              <a:rPr lang="en-US" dirty="0"/>
              <a:t> c1. This line prints its selected value on the screen</a:t>
            </a:r>
          </a:p>
          <a:p>
            <a:r>
              <a:rPr lang="en-US" dirty="0"/>
              <a:t>@4 And the value of the TO </a:t>
            </a:r>
            <a:r>
              <a:rPr lang="en-US" dirty="0" err="1"/>
              <a:t>combobox</a:t>
            </a:r>
            <a:endParaRPr lang="en-US" dirty="0"/>
          </a:p>
          <a:p>
            <a:r>
              <a:rPr lang="en-US" dirty="0"/>
              <a:t>@5 And the value of the TEXT entry</a:t>
            </a:r>
          </a:p>
          <a:p>
            <a:endParaRPr lang="en-US" dirty="0"/>
          </a:p>
          <a:p>
            <a:r>
              <a:rPr lang="en-US" dirty="0"/>
              <a:t>How do we add text to the TEXT area?</a:t>
            </a:r>
          </a:p>
          <a:p>
            <a:br>
              <a:rPr lang="en-US" dirty="0"/>
            </a:br>
            <a:r>
              <a:rPr lang="en-US" dirty="0"/>
              <a:t>@6 First we need to re-enable it. We can’t change the text if it is disabled.</a:t>
            </a:r>
          </a:p>
          <a:p>
            <a:r>
              <a:rPr lang="en-US" dirty="0"/>
              <a:t>@7 Then we insert whatever text we want on the end. Here just a line-feed (SLASH N) and HELLO</a:t>
            </a:r>
          </a:p>
          <a:p>
            <a:r>
              <a:rPr lang="en-US" dirty="0"/>
              <a:t>@8 Don’t forget to disable the text area again to prevent the user from typing into it</a:t>
            </a:r>
          </a:p>
          <a:p>
            <a:endParaRPr lang="en-US" dirty="0"/>
          </a:p>
          <a:p>
            <a:r>
              <a:rPr lang="en-US" dirty="0"/>
              <a:t>@9 When we create our button we pass the “command” argument – </a:t>
            </a:r>
          </a:p>
          <a:p>
            <a:r>
              <a:rPr lang="en-US" dirty="0"/>
              <a:t>@10 a pointer to the function we want the button to call when it is clicked</a:t>
            </a:r>
          </a:p>
          <a:p>
            <a:endParaRPr lang="en-US" dirty="0"/>
          </a:p>
          <a:p>
            <a:r>
              <a:rPr lang="en-US" dirty="0"/>
              <a:t>@11 Now run the code. Put in “Hi There“ and click convert a few times.</a:t>
            </a:r>
          </a:p>
          <a:p>
            <a:endParaRPr lang="en-US" dirty="0"/>
          </a:p>
          <a:p>
            <a:r>
              <a:rPr lang="en-US" dirty="0"/>
              <a:t>Every time we press the button our ON CLICK function gets called. The function adds the HELLO line to the GUI, and it spews text to the console.</a:t>
            </a:r>
          </a:p>
          <a:p>
            <a:endParaRPr lang="en-US" dirty="0"/>
          </a:p>
          <a:p>
            <a:r>
              <a:rPr lang="en-US" dirty="0"/>
              <a:t>@12 Go back to the console and you’ll see the values from the widgets.</a:t>
            </a:r>
          </a:p>
          <a:p>
            <a:endParaRPr lang="en-US" dirty="0"/>
          </a:p>
          <a:p>
            <a:r>
              <a:rPr lang="en-US" dirty="0"/>
              <a:t>You now have all you need to make the converter functional! You know how to read widgets and write back to the text area when the button is pressed!</a:t>
            </a:r>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9</a:t>
            </a:fld>
            <a:endParaRPr lang="en-US"/>
          </a:p>
        </p:txBody>
      </p:sp>
    </p:spTree>
    <p:extLst>
      <p:ext uri="{BB962C8B-B14F-4D97-AF65-F5344CB8AC3E}">
        <p14:creationId xmlns:p14="http://schemas.microsoft.com/office/powerpoint/2010/main" val="1402535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81000"/>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latin typeface="Palatino Linotype" panose="02040502050505030304" pitchFamily="18" charset="0"/>
              </a:rPr>
              <a:t>Advanced</a:t>
            </a:r>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 Python Programming</a:t>
            </a:r>
            <a:endParaRPr lang="en-US" dirty="0">
              <a:solidFill>
                <a:schemeClr val="bg1"/>
              </a:solidFill>
              <a:effectLst>
                <a:outerShdw blurRad="38100" dist="38100" dir="2700000" algn="tl">
                  <a:srgbClr val="000000">
                    <a:alpha val="43137"/>
                  </a:srgbClr>
                </a:outerShdw>
              </a:effectLst>
              <a:latin typeface="Palatino Linotype" panose="02040502050505030304" pitchFamily="18" charset="0"/>
            </a:endParaRP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ft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ft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ft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docs.python.org/2/library/ttk.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www.tkdocs.com/tutorial/widgets.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GUI Widgets</a:t>
            </a:r>
          </a:p>
        </p:txBody>
      </p:sp>
      <p:sp>
        <p:nvSpPr>
          <p:cNvPr id="3" name="Content Placeholder 2"/>
          <p:cNvSpPr>
            <a:spLocks noGrp="1"/>
          </p:cNvSpPr>
          <p:nvPr>
            <p:ph idx="1"/>
          </p:nvPr>
        </p:nvSpPr>
        <p:spPr>
          <a:xfrm>
            <a:off x="304800" y="1200151"/>
            <a:ext cx="4038600" cy="2514599"/>
          </a:xfrm>
        </p:spPr>
        <p:txBody>
          <a:bodyPr>
            <a:normAutofit/>
          </a:bodyPr>
          <a:lstStyle/>
          <a:p>
            <a:pPr>
              <a:buFont typeface="Arial" charset="0"/>
              <a:buChar char="•"/>
            </a:pPr>
            <a:r>
              <a:rPr lang="en-US" dirty="0"/>
              <a:t>Label, </a:t>
            </a:r>
            <a:r>
              <a:rPr lang="en-US" dirty="0" err="1"/>
              <a:t>ComboBox</a:t>
            </a:r>
            <a:r>
              <a:rPr lang="en-US" dirty="0"/>
              <a:t>, Button</a:t>
            </a:r>
          </a:p>
          <a:p>
            <a:pPr>
              <a:buFont typeface="Arial" charset="0"/>
              <a:buChar char="•"/>
            </a:pPr>
            <a:r>
              <a:rPr lang="en-US" dirty="0"/>
              <a:t>Entry, Text</a:t>
            </a:r>
          </a:p>
          <a:p>
            <a:pPr>
              <a:buFont typeface="Arial" charset="0"/>
              <a:buChar char="•"/>
            </a:pPr>
            <a:r>
              <a:rPr lang="en-US" dirty="0" err="1"/>
              <a:t>Checkbutton</a:t>
            </a:r>
            <a:endParaRPr lang="en-US" dirty="0"/>
          </a:p>
          <a:p>
            <a:pPr>
              <a:buFont typeface="Arial" charset="0"/>
              <a:buChar char="•"/>
            </a:pPr>
            <a:r>
              <a:rPr lang="en-US" dirty="0" err="1"/>
              <a:t>Radiobutton</a:t>
            </a:r>
            <a:endParaRPr lang="en-US" dirty="0"/>
          </a:p>
          <a:p>
            <a:pPr>
              <a:buFont typeface="Arial" charset="0"/>
              <a:buChar char="•"/>
            </a:pPr>
            <a:r>
              <a:rPr lang="en-US" dirty="0"/>
              <a:t>Menus</a:t>
            </a:r>
          </a:p>
        </p:txBody>
      </p:sp>
      <p:pic>
        <p:nvPicPr>
          <p:cNvPr id="6" name="Picture 5" descr="A picture containing person, floor, indoor&#10;&#10;Description generated with very high confidence">
            <a:extLst>
              <a:ext uri="{FF2B5EF4-FFF2-40B4-BE49-F238E27FC236}">
                <a16:creationId xmlns:a16="http://schemas.microsoft.com/office/drawing/2014/main" id="{1B66CA61-6BB0-40B8-A5C8-F99FFFE7156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63584" y="1071154"/>
            <a:ext cx="4302233" cy="2862521"/>
          </a:xfrm>
          <a:prstGeom prst="rect">
            <a:avLst/>
          </a:prstGeom>
        </p:spPr>
      </p:pic>
    </p:spTree>
    <p:extLst>
      <p:ext uri="{BB962C8B-B14F-4D97-AF65-F5344CB8AC3E}">
        <p14:creationId xmlns:p14="http://schemas.microsoft.com/office/powerpoint/2010/main" val="3241329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EC447-ADA7-4F2F-9D4D-0BCCA1CEB17F}"/>
              </a:ext>
            </a:extLst>
          </p:cNvPr>
          <p:cNvSpPr>
            <a:spLocks noGrp="1"/>
          </p:cNvSpPr>
          <p:nvPr>
            <p:ph type="title"/>
          </p:nvPr>
        </p:nvSpPr>
        <p:spPr/>
        <p:txBody>
          <a:bodyPr/>
          <a:lstStyle/>
          <a:p>
            <a:r>
              <a:rPr lang="en-US" dirty="0" err="1"/>
              <a:t>Checkbutton</a:t>
            </a:r>
            <a:endParaRPr lang="en-US" dirty="0"/>
          </a:p>
        </p:txBody>
      </p:sp>
      <p:sp>
        <p:nvSpPr>
          <p:cNvPr id="4" name="Slide Number Placeholder 3">
            <a:extLst>
              <a:ext uri="{FF2B5EF4-FFF2-40B4-BE49-F238E27FC236}">
                <a16:creationId xmlns:a16="http://schemas.microsoft.com/office/drawing/2014/main" id="{A1495D03-1B01-4D54-A3D7-D637A3CB5871}"/>
              </a:ext>
            </a:extLst>
          </p:cNvPr>
          <p:cNvSpPr>
            <a:spLocks noGrp="1"/>
          </p:cNvSpPr>
          <p:nvPr>
            <p:ph type="sldNum" sz="quarter" idx="12"/>
          </p:nvPr>
        </p:nvSpPr>
        <p:spPr/>
        <p:txBody>
          <a:bodyPr/>
          <a:lstStyle/>
          <a:p>
            <a:fld id="{B9EA2576-3992-4A7D-AC41-AC0E2BE3E45F}" type="slidenum">
              <a:rPr lang="en-US" smtClean="0"/>
              <a:pPr/>
              <a:t>10</a:t>
            </a:fld>
            <a:endParaRPr lang="en-US" dirty="0"/>
          </a:p>
        </p:txBody>
      </p:sp>
      <p:pic>
        <p:nvPicPr>
          <p:cNvPr id="3" name="Picture 2">
            <a:extLst>
              <a:ext uri="{FF2B5EF4-FFF2-40B4-BE49-F238E27FC236}">
                <a16:creationId xmlns:a16="http://schemas.microsoft.com/office/drawing/2014/main" id="{F0B6DDB2-E43F-4C2C-A6E7-EEE4BA8F4F6D}"/>
              </a:ext>
            </a:extLst>
          </p:cNvPr>
          <p:cNvPicPr>
            <a:picLocks noChangeAspect="1"/>
          </p:cNvPicPr>
          <p:nvPr/>
        </p:nvPicPr>
        <p:blipFill>
          <a:blip r:embed="rId3"/>
          <a:stretch>
            <a:fillRect/>
          </a:stretch>
        </p:blipFill>
        <p:spPr>
          <a:xfrm>
            <a:off x="6615252" y="1443194"/>
            <a:ext cx="2238095" cy="828571"/>
          </a:xfrm>
          <a:prstGeom prst="rect">
            <a:avLst/>
          </a:prstGeom>
        </p:spPr>
      </p:pic>
      <p:pic>
        <p:nvPicPr>
          <p:cNvPr id="5" name="Picture 4">
            <a:extLst>
              <a:ext uri="{FF2B5EF4-FFF2-40B4-BE49-F238E27FC236}">
                <a16:creationId xmlns:a16="http://schemas.microsoft.com/office/drawing/2014/main" id="{E83EA5A1-5A67-41D4-8C1A-3C51A6ADA2B8}"/>
              </a:ext>
            </a:extLst>
          </p:cNvPr>
          <p:cNvPicPr>
            <a:picLocks noChangeAspect="1"/>
          </p:cNvPicPr>
          <p:nvPr/>
        </p:nvPicPr>
        <p:blipFill>
          <a:blip r:embed="rId4"/>
          <a:stretch>
            <a:fillRect/>
          </a:stretch>
        </p:blipFill>
        <p:spPr>
          <a:xfrm>
            <a:off x="6615252" y="2800350"/>
            <a:ext cx="2238095" cy="828571"/>
          </a:xfrm>
          <a:prstGeom prst="rect">
            <a:avLst/>
          </a:prstGeom>
        </p:spPr>
      </p:pic>
      <p:sp>
        <p:nvSpPr>
          <p:cNvPr id="6" name="Rectangle 5">
            <a:extLst>
              <a:ext uri="{FF2B5EF4-FFF2-40B4-BE49-F238E27FC236}">
                <a16:creationId xmlns:a16="http://schemas.microsoft.com/office/drawing/2014/main" id="{C687B779-C332-4948-A40C-CE591E79F7E1}"/>
              </a:ext>
            </a:extLst>
          </p:cNvPr>
          <p:cNvSpPr/>
          <p:nvPr/>
        </p:nvSpPr>
        <p:spPr>
          <a:xfrm>
            <a:off x="457200" y="514350"/>
            <a:ext cx="5943600" cy="3374963"/>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from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C0C0C0"/>
                </a:solidFill>
                <a:latin typeface="Consolas" panose="020B0609020204030204" pitchFamily="49" charset="0"/>
                <a:ea typeface="Calibri" panose="020F0502020204030204" pitchFamily="34" charset="0"/>
                <a:cs typeface="Consolas" panose="020B0609020204030204" pitchFamily="49" charset="0"/>
              </a:rPr>
              <a:t># This object is shared by the widget and your own code</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tkinter.IntVar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ttk.Checkbutton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"Click on me"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cb.pack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32184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animEffect transition="in" filter="fade">
                                      <p:cBhvr>
                                        <p:cTn id="7" dur="500"/>
                                        <p:tgtEl>
                                          <p:spTgt spid="6">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6" end="6"/>
                                            </p:txEl>
                                          </p:spTgt>
                                        </p:tgtEl>
                                        <p:attrNameLst>
                                          <p:attrName>style.visibility</p:attrName>
                                        </p:attrNameLst>
                                      </p:cBhvr>
                                      <p:to>
                                        <p:strVal val="visible"/>
                                      </p:to>
                                    </p:set>
                                    <p:animEffect transition="in" filter="fade">
                                      <p:cBhvr>
                                        <p:cTn id="10" dur="500"/>
                                        <p:tgtEl>
                                          <p:spTgt spid="6">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animEffect transition="in" filter="fade">
                                      <p:cBhvr>
                                        <p:cTn id="15" dur="500"/>
                                        <p:tgtEl>
                                          <p:spTgt spid="6">
                                            <p:txEl>
                                              <p:pRg st="7" end="7"/>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xEl>
                                              <p:pRg st="9" end="9"/>
                                            </p:txEl>
                                          </p:spTgt>
                                        </p:tgtEl>
                                        <p:attrNameLst>
                                          <p:attrName>style.visibility</p:attrName>
                                        </p:attrNameLst>
                                      </p:cBhvr>
                                      <p:to>
                                        <p:strVal val="visible"/>
                                      </p:to>
                                    </p:set>
                                    <p:animEffect transition="in" filter="fade">
                                      <p:cBhvr>
                                        <p:cTn id="20" dur="500"/>
                                        <p:tgtEl>
                                          <p:spTgt spid="6">
                                            <p:txEl>
                                              <p:pRg st="9" end="9"/>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6">
                                            <p:txEl>
                                              <p:pRg st="11" end="11"/>
                                            </p:txEl>
                                          </p:spTgt>
                                        </p:tgtEl>
                                        <p:attrNameLst>
                                          <p:attrName>style.visibility</p:attrName>
                                        </p:attrNameLst>
                                      </p:cBhvr>
                                      <p:to>
                                        <p:strVal val="visible"/>
                                      </p:to>
                                    </p:set>
                                    <p:animEffect transition="in" filter="fade">
                                      <p:cBhvr>
                                        <p:cTn id="23" dur="500"/>
                                        <p:tgtEl>
                                          <p:spTgt spid="6">
                                            <p:txEl>
                                              <p:pRg st="11" end="1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6324600" cy="609600"/>
          </a:xfrm>
        </p:spPr>
        <p:txBody>
          <a:bodyPr/>
          <a:lstStyle/>
          <a:p>
            <a:r>
              <a:rPr lang="en-US" dirty="0" err="1"/>
              <a:t>Radiobutton</a:t>
            </a:r>
            <a:endParaRPr lang="en-US" dirty="0"/>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11</a:t>
            </a:fld>
            <a:endParaRPr lang="en-US"/>
          </a:p>
        </p:txBody>
      </p:sp>
      <p:pic>
        <p:nvPicPr>
          <p:cNvPr id="46" name="Picture 45">
            <a:extLst>
              <a:ext uri="{FF2B5EF4-FFF2-40B4-BE49-F238E27FC236}">
                <a16:creationId xmlns:a16="http://schemas.microsoft.com/office/drawing/2014/main" id="{3794EBE4-427F-4800-8758-DA31FD9808CF}"/>
              </a:ext>
            </a:extLst>
          </p:cNvPr>
          <p:cNvPicPr>
            <a:picLocks noChangeAspect="1"/>
          </p:cNvPicPr>
          <p:nvPr/>
        </p:nvPicPr>
        <p:blipFill>
          <a:blip r:embed="rId3"/>
          <a:stretch>
            <a:fillRect/>
          </a:stretch>
        </p:blipFill>
        <p:spPr>
          <a:xfrm>
            <a:off x="2667930" y="971550"/>
            <a:ext cx="3732870" cy="1365004"/>
          </a:xfrm>
          <a:prstGeom prst="rect">
            <a:avLst/>
          </a:prstGeom>
        </p:spPr>
      </p:pic>
      <p:pic>
        <p:nvPicPr>
          <p:cNvPr id="2" name="Picture 1">
            <a:extLst>
              <a:ext uri="{FF2B5EF4-FFF2-40B4-BE49-F238E27FC236}">
                <a16:creationId xmlns:a16="http://schemas.microsoft.com/office/drawing/2014/main" id="{06D7FAE9-38A5-4B16-BB87-710069B4DCE6}"/>
              </a:ext>
            </a:extLst>
          </p:cNvPr>
          <p:cNvPicPr>
            <a:picLocks noChangeAspect="1"/>
          </p:cNvPicPr>
          <p:nvPr/>
        </p:nvPicPr>
        <p:blipFill>
          <a:blip r:embed="rId4"/>
          <a:stretch>
            <a:fillRect/>
          </a:stretch>
        </p:blipFill>
        <p:spPr>
          <a:xfrm>
            <a:off x="6762070" y="687177"/>
            <a:ext cx="2000000" cy="1600000"/>
          </a:xfrm>
          <a:prstGeom prst="rect">
            <a:avLst/>
          </a:prstGeom>
        </p:spPr>
      </p:pic>
      <p:pic>
        <p:nvPicPr>
          <p:cNvPr id="3" name="Picture 2">
            <a:extLst>
              <a:ext uri="{FF2B5EF4-FFF2-40B4-BE49-F238E27FC236}">
                <a16:creationId xmlns:a16="http://schemas.microsoft.com/office/drawing/2014/main" id="{6D2C4FDA-7C48-497B-9F6B-60556FCD7614}"/>
              </a:ext>
            </a:extLst>
          </p:cNvPr>
          <p:cNvPicPr>
            <a:picLocks noChangeAspect="1"/>
          </p:cNvPicPr>
          <p:nvPr/>
        </p:nvPicPr>
        <p:blipFill>
          <a:blip r:embed="rId5"/>
          <a:stretch>
            <a:fillRect/>
          </a:stretch>
        </p:blipFill>
        <p:spPr>
          <a:xfrm>
            <a:off x="6762070" y="2571750"/>
            <a:ext cx="2000000" cy="1600000"/>
          </a:xfrm>
          <a:prstGeom prst="rect">
            <a:avLst/>
          </a:prstGeom>
        </p:spPr>
      </p:pic>
      <p:sp>
        <p:nvSpPr>
          <p:cNvPr id="7" name="Rectangle 6">
            <a:extLst>
              <a:ext uri="{FF2B5EF4-FFF2-40B4-BE49-F238E27FC236}">
                <a16:creationId xmlns:a16="http://schemas.microsoft.com/office/drawing/2014/main" id="{D42BF8C0-853B-4432-9480-E42A9BF55044}"/>
              </a:ext>
            </a:extLst>
          </p:cNvPr>
          <p:cNvSpPr/>
          <p:nvPr/>
        </p:nvSpPr>
        <p:spPr>
          <a:xfrm>
            <a:off x="266700" y="1193207"/>
            <a:ext cx="5943600" cy="3772186"/>
          </a:xfrm>
          <a:prstGeom prst="rect">
            <a:avLst/>
          </a:prstGeom>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from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tkinter.IntVar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rb1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ttk.Radiobutton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"Penny"</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 value=</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rb1.pack()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rb2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ttk.Radiobutton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"Nickel"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 value=</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rb2.pack()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rb3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ttk.Radiobutton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"Dime"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 value=</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rb3.pack()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rb4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ttk.Radiobutton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"Quarter"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 value=</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rb4.pack()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61973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animEffect transition="in" filter="fade">
                                      <p:cBhvr>
                                        <p:cTn id="7" dur="500"/>
                                        <p:tgtEl>
                                          <p:spTgt spid="7">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6" end="6"/>
                                            </p:txEl>
                                          </p:spTgt>
                                        </p:tgtEl>
                                        <p:attrNameLst>
                                          <p:attrName>style.visibility</p:attrName>
                                        </p:attrNameLst>
                                      </p:cBhvr>
                                      <p:to>
                                        <p:strVal val="visible"/>
                                      </p:to>
                                    </p:set>
                                    <p:animEffect transition="in" filter="fade">
                                      <p:cBhvr>
                                        <p:cTn id="10" dur="500"/>
                                        <p:tgtEl>
                                          <p:spTgt spid="7">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8" end="8"/>
                                            </p:txEl>
                                          </p:spTgt>
                                        </p:tgtEl>
                                        <p:attrNameLst>
                                          <p:attrName>style.visibility</p:attrName>
                                        </p:attrNameLst>
                                      </p:cBhvr>
                                      <p:to>
                                        <p:strVal val="visible"/>
                                      </p:to>
                                    </p:set>
                                    <p:animEffect transition="in" filter="fade">
                                      <p:cBhvr>
                                        <p:cTn id="15" dur="500"/>
                                        <p:tgtEl>
                                          <p:spTgt spid="7">
                                            <p:txEl>
                                              <p:pRg st="8" end="8"/>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xEl>
                                              <p:pRg st="9" end="9"/>
                                            </p:txEl>
                                          </p:spTgt>
                                        </p:tgtEl>
                                        <p:attrNameLst>
                                          <p:attrName>style.visibility</p:attrName>
                                        </p:attrNameLst>
                                      </p:cBhvr>
                                      <p:to>
                                        <p:strVal val="visible"/>
                                      </p:to>
                                    </p:set>
                                    <p:animEffect transition="in" filter="fade">
                                      <p:cBhvr>
                                        <p:cTn id="18" dur="500"/>
                                        <p:tgtEl>
                                          <p:spTgt spid="7">
                                            <p:txEl>
                                              <p:pRg st="9" end="9"/>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10" end="10"/>
                                            </p:txEl>
                                          </p:spTgt>
                                        </p:tgtEl>
                                        <p:attrNameLst>
                                          <p:attrName>style.visibility</p:attrName>
                                        </p:attrNameLst>
                                      </p:cBhvr>
                                      <p:to>
                                        <p:strVal val="visible"/>
                                      </p:to>
                                    </p:set>
                                    <p:animEffect transition="in" filter="fade">
                                      <p:cBhvr>
                                        <p:cTn id="23" dur="500"/>
                                        <p:tgtEl>
                                          <p:spTgt spid="7">
                                            <p:txEl>
                                              <p:pRg st="10" end="1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11" end="11"/>
                                            </p:txEl>
                                          </p:spTgt>
                                        </p:tgtEl>
                                        <p:attrNameLst>
                                          <p:attrName>style.visibility</p:attrName>
                                        </p:attrNameLst>
                                      </p:cBhvr>
                                      <p:to>
                                        <p:strVal val="visible"/>
                                      </p:to>
                                    </p:set>
                                    <p:animEffect transition="in" filter="fade">
                                      <p:cBhvr>
                                        <p:cTn id="26" dur="500"/>
                                        <p:tgtEl>
                                          <p:spTgt spid="7">
                                            <p:txEl>
                                              <p:pRg st="11" end="1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12" end="12"/>
                                            </p:txEl>
                                          </p:spTgt>
                                        </p:tgtEl>
                                        <p:attrNameLst>
                                          <p:attrName>style.visibility</p:attrName>
                                        </p:attrNameLst>
                                      </p:cBhvr>
                                      <p:to>
                                        <p:strVal val="visible"/>
                                      </p:to>
                                    </p:set>
                                    <p:animEffect transition="in" filter="fade">
                                      <p:cBhvr>
                                        <p:cTn id="31" dur="500"/>
                                        <p:tgtEl>
                                          <p:spTgt spid="7">
                                            <p:txEl>
                                              <p:pRg st="12" end="12"/>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7">
                                            <p:txEl>
                                              <p:pRg st="13" end="13"/>
                                            </p:txEl>
                                          </p:spTgt>
                                        </p:tgtEl>
                                        <p:attrNameLst>
                                          <p:attrName>style.visibility</p:attrName>
                                        </p:attrNameLst>
                                      </p:cBhvr>
                                      <p:to>
                                        <p:strVal val="visible"/>
                                      </p:to>
                                    </p:set>
                                    <p:animEffect transition="in" filter="fade">
                                      <p:cBhvr>
                                        <p:cTn id="34" dur="500"/>
                                        <p:tgtEl>
                                          <p:spTgt spid="7">
                                            <p:txEl>
                                              <p:pRg st="13" end="1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
                                            <p:txEl>
                                              <p:pRg st="14" end="14"/>
                                            </p:txEl>
                                          </p:spTgt>
                                        </p:tgtEl>
                                        <p:attrNameLst>
                                          <p:attrName>style.visibility</p:attrName>
                                        </p:attrNameLst>
                                      </p:cBhvr>
                                      <p:to>
                                        <p:strVal val="visible"/>
                                      </p:to>
                                    </p:set>
                                    <p:animEffect transition="in" filter="fade">
                                      <p:cBhvr>
                                        <p:cTn id="39" dur="500"/>
                                        <p:tgtEl>
                                          <p:spTgt spid="7">
                                            <p:txEl>
                                              <p:pRg st="14" end="14"/>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7">
                                            <p:txEl>
                                              <p:pRg st="15" end="15"/>
                                            </p:txEl>
                                          </p:spTgt>
                                        </p:tgtEl>
                                        <p:attrNameLst>
                                          <p:attrName>style.visibility</p:attrName>
                                        </p:attrNameLst>
                                      </p:cBhvr>
                                      <p:to>
                                        <p:strVal val="visible"/>
                                      </p:to>
                                    </p:set>
                                    <p:animEffect transition="in" filter="fade">
                                      <p:cBhvr>
                                        <p:cTn id="42" dur="500"/>
                                        <p:tgtEl>
                                          <p:spTgt spid="7">
                                            <p:txEl>
                                              <p:pRg st="15" end="1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
                                        </p:tgtEl>
                                        <p:attrNameLst>
                                          <p:attrName>style.visibility</p:attrName>
                                        </p:attrNameLst>
                                      </p:cBhvr>
                                      <p:to>
                                        <p:strVal val="visible"/>
                                      </p:to>
                                    </p:set>
                                    <p:animEffect transition="in" filter="fade">
                                      <p:cBhvr>
                                        <p:cTn id="47" dur="500"/>
                                        <p:tgtEl>
                                          <p:spTgt spid="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511D-517F-46AE-B307-D0525C5D1306}"/>
              </a:ext>
            </a:extLst>
          </p:cNvPr>
          <p:cNvSpPr>
            <a:spLocks noGrp="1"/>
          </p:cNvSpPr>
          <p:nvPr>
            <p:ph type="title"/>
          </p:nvPr>
        </p:nvSpPr>
        <p:spPr>
          <a:xfrm>
            <a:off x="0" y="57151"/>
            <a:ext cx="9067800" cy="609600"/>
          </a:xfrm>
        </p:spPr>
        <p:txBody>
          <a:bodyPr/>
          <a:lstStyle/>
          <a:p>
            <a:r>
              <a:rPr lang="en-US" dirty="0"/>
              <a:t>Menus</a:t>
            </a:r>
          </a:p>
        </p:txBody>
      </p:sp>
      <p:sp>
        <p:nvSpPr>
          <p:cNvPr id="4" name="Slide Number Placeholder 3">
            <a:extLst>
              <a:ext uri="{FF2B5EF4-FFF2-40B4-BE49-F238E27FC236}">
                <a16:creationId xmlns:a16="http://schemas.microsoft.com/office/drawing/2014/main" id="{D85B119B-4813-4111-8462-11205565F89E}"/>
              </a:ext>
            </a:extLst>
          </p:cNvPr>
          <p:cNvSpPr>
            <a:spLocks noGrp="1"/>
          </p:cNvSpPr>
          <p:nvPr>
            <p:ph type="sldNum" sz="quarter" idx="12"/>
          </p:nvPr>
        </p:nvSpPr>
        <p:spPr/>
        <p:txBody>
          <a:bodyPr/>
          <a:lstStyle/>
          <a:p>
            <a:fld id="{B9EA2576-3992-4A7D-AC41-AC0E2BE3E45F}" type="slidenum">
              <a:rPr lang="en-US" smtClean="0"/>
              <a:pPr/>
              <a:t>12</a:t>
            </a:fld>
            <a:endParaRPr lang="en-US" dirty="0"/>
          </a:p>
        </p:txBody>
      </p:sp>
      <p:pic>
        <p:nvPicPr>
          <p:cNvPr id="3" name="Picture 2">
            <a:extLst>
              <a:ext uri="{FF2B5EF4-FFF2-40B4-BE49-F238E27FC236}">
                <a16:creationId xmlns:a16="http://schemas.microsoft.com/office/drawing/2014/main" id="{028B9C0D-D752-4883-9FF6-FE99BBD4057B}"/>
              </a:ext>
            </a:extLst>
          </p:cNvPr>
          <p:cNvPicPr>
            <a:picLocks noChangeAspect="1"/>
          </p:cNvPicPr>
          <p:nvPr/>
        </p:nvPicPr>
        <p:blipFill>
          <a:blip r:embed="rId3"/>
          <a:stretch>
            <a:fillRect/>
          </a:stretch>
        </p:blipFill>
        <p:spPr>
          <a:xfrm>
            <a:off x="6172200" y="914020"/>
            <a:ext cx="1980952" cy="1580952"/>
          </a:xfrm>
          <a:prstGeom prst="rect">
            <a:avLst/>
          </a:prstGeom>
        </p:spPr>
      </p:pic>
      <p:pic>
        <p:nvPicPr>
          <p:cNvPr id="5" name="Picture 4">
            <a:extLst>
              <a:ext uri="{FF2B5EF4-FFF2-40B4-BE49-F238E27FC236}">
                <a16:creationId xmlns:a16="http://schemas.microsoft.com/office/drawing/2014/main" id="{BEA25DEC-FA79-4E41-B94D-B409394F71C4}"/>
              </a:ext>
            </a:extLst>
          </p:cNvPr>
          <p:cNvPicPr>
            <a:picLocks noChangeAspect="1"/>
          </p:cNvPicPr>
          <p:nvPr/>
        </p:nvPicPr>
        <p:blipFill>
          <a:blip r:embed="rId4"/>
          <a:stretch>
            <a:fillRect/>
          </a:stretch>
        </p:blipFill>
        <p:spPr>
          <a:xfrm>
            <a:off x="6172200" y="3028950"/>
            <a:ext cx="1980952" cy="1580952"/>
          </a:xfrm>
          <a:prstGeom prst="rect">
            <a:avLst/>
          </a:prstGeom>
        </p:spPr>
      </p:pic>
      <p:sp>
        <p:nvSpPr>
          <p:cNvPr id="7" name="Rectangle 6">
            <a:extLst>
              <a:ext uri="{FF2B5EF4-FFF2-40B4-BE49-F238E27FC236}">
                <a16:creationId xmlns:a16="http://schemas.microsoft.com/office/drawing/2014/main" id="{C34736FB-A0B4-4CD7-846B-A5E04C15CFF7}"/>
              </a:ext>
            </a:extLst>
          </p:cNvPr>
          <p:cNvSpPr/>
          <p:nvPr/>
        </p:nvSpPr>
        <p:spPr>
          <a:xfrm>
            <a:off x="228600" y="257462"/>
            <a:ext cx="4572000" cy="4628575"/>
          </a:xfrm>
          <a:prstGeom prst="rect">
            <a:avLst/>
          </a:prstGeom>
        </p:spPr>
        <p:txBody>
          <a:bodyPr>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"hello!"</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tearoff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"Open"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"Save"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filemenu.add_separator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"Exit"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top.quit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menubar.add_cascade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"File"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menu=</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tearoff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"Cut"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"Copy"</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"Paste"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menubar.add_cascade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"Edit"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menu=</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helpmenu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tearoff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helpmenu.add_command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"About"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menubar.add_cascade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"Help"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menu=</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helpmenu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top.config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(menu=</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71444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animEffect transition="in" filter="fade">
                                      <p:cBhvr>
                                        <p:cTn id="15" dur="500"/>
                                        <p:tgtEl>
                                          <p:spTgt spid="7">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22" end="22"/>
                                            </p:txEl>
                                          </p:spTgt>
                                        </p:tgtEl>
                                        <p:attrNameLst>
                                          <p:attrName>style.visibility</p:attrName>
                                        </p:attrNameLst>
                                      </p:cBhvr>
                                      <p:to>
                                        <p:strVal val="visible"/>
                                      </p:to>
                                    </p:set>
                                    <p:animEffect transition="in" filter="fade">
                                      <p:cBhvr>
                                        <p:cTn id="20" dur="500"/>
                                        <p:tgtEl>
                                          <p:spTgt spid="7">
                                            <p:txEl>
                                              <p:pRg st="22" end="2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animEffect transition="in" filter="fade">
                                      <p:cBhvr>
                                        <p:cTn id="25" dur="500"/>
                                        <p:tgtEl>
                                          <p:spTgt spid="7">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
                                            <p:txEl>
                                              <p:pRg st="6" end="6"/>
                                            </p:txEl>
                                          </p:spTgt>
                                        </p:tgtEl>
                                        <p:attrNameLst>
                                          <p:attrName>style.visibility</p:attrName>
                                        </p:attrNameLst>
                                      </p:cBhvr>
                                      <p:to>
                                        <p:strVal val="visible"/>
                                      </p:to>
                                    </p:set>
                                    <p:animEffect transition="in" filter="fade">
                                      <p:cBhvr>
                                        <p:cTn id="30" dur="500"/>
                                        <p:tgtEl>
                                          <p:spTgt spid="7">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animEffect transition="in" filter="fade">
                                      <p:cBhvr>
                                        <p:cTn id="35" dur="500"/>
                                        <p:tgtEl>
                                          <p:spTgt spid="7">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7">
                                            <p:txEl>
                                              <p:pRg st="8" end="8"/>
                                            </p:txEl>
                                          </p:spTgt>
                                        </p:tgtEl>
                                        <p:attrNameLst>
                                          <p:attrName>style.visibility</p:attrName>
                                        </p:attrNameLst>
                                      </p:cBhvr>
                                      <p:to>
                                        <p:strVal val="visible"/>
                                      </p:to>
                                    </p:set>
                                    <p:animEffect transition="in" filter="fade">
                                      <p:cBhvr>
                                        <p:cTn id="40" dur="500"/>
                                        <p:tgtEl>
                                          <p:spTgt spid="7">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7">
                                            <p:txEl>
                                              <p:pRg st="9" end="9"/>
                                            </p:txEl>
                                          </p:spTgt>
                                        </p:tgtEl>
                                        <p:attrNameLst>
                                          <p:attrName>style.visibility</p:attrName>
                                        </p:attrNameLst>
                                      </p:cBhvr>
                                      <p:to>
                                        <p:strVal val="visible"/>
                                      </p:to>
                                    </p:set>
                                    <p:animEffect transition="in" filter="fade">
                                      <p:cBhvr>
                                        <p:cTn id="45" dur="500"/>
                                        <p:tgtEl>
                                          <p:spTgt spid="7">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7">
                                            <p:txEl>
                                              <p:pRg st="10" end="10"/>
                                            </p:txEl>
                                          </p:spTgt>
                                        </p:tgtEl>
                                        <p:attrNameLst>
                                          <p:attrName>style.visibility</p:attrName>
                                        </p:attrNameLst>
                                      </p:cBhvr>
                                      <p:to>
                                        <p:strVal val="visible"/>
                                      </p:to>
                                    </p:set>
                                    <p:animEffect transition="in" filter="fade">
                                      <p:cBhvr>
                                        <p:cTn id="50" dur="500"/>
                                        <p:tgtEl>
                                          <p:spTgt spid="7">
                                            <p:txEl>
                                              <p:pRg st="10" end="1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7">
                                            <p:txEl>
                                              <p:pRg st="12" end="12"/>
                                            </p:txEl>
                                          </p:spTgt>
                                        </p:tgtEl>
                                        <p:attrNameLst>
                                          <p:attrName>style.visibility</p:attrName>
                                        </p:attrNameLst>
                                      </p:cBhvr>
                                      <p:to>
                                        <p:strVal val="visible"/>
                                      </p:to>
                                    </p:set>
                                    <p:animEffect transition="in" filter="fade">
                                      <p:cBhvr>
                                        <p:cTn id="55" dur="500"/>
                                        <p:tgtEl>
                                          <p:spTgt spid="7">
                                            <p:txEl>
                                              <p:pRg st="12" end="1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7">
                                            <p:txEl>
                                              <p:pRg st="13" end="13"/>
                                            </p:txEl>
                                          </p:spTgt>
                                        </p:tgtEl>
                                        <p:attrNameLst>
                                          <p:attrName>style.visibility</p:attrName>
                                        </p:attrNameLst>
                                      </p:cBhvr>
                                      <p:to>
                                        <p:strVal val="visible"/>
                                      </p:to>
                                    </p:set>
                                    <p:animEffect transition="in" filter="fade">
                                      <p:cBhvr>
                                        <p:cTn id="60" dur="500"/>
                                        <p:tgtEl>
                                          <p:spTgt spid="7">
                                            <p:txEl>
                                              <p:pRg st="13" end="13"/>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7">
                                            <p:txEl>
                                              <p:pRg st="14" end="14"/>
                                            </p:txEl>
                                          </p:spTgt>
                                        </p:tgtEl>
                                        <p:attrNameLst>
                                          <p:attrName>style.visibility</p:attrName>
                                        </p:attrNameLst>
                                      </p:cBhvr>
                                      <p:to>
                                        <p:strVal val="visible"/>
                                      </p:to>
                                    </p:set>
                                    <p:animEffect transition="in" filter="fade">
                                      <p:cBhvr>
                                        <p:cTn id="63" dur="500"/>
                                        <p:tgtEl>
                                          <p:spTgt spid="7">
                                            <p:txEl>
                                              <p:pRg st="14" end="14"/>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7">
                                            <p:txEl>
                                              <p:pRg st="15" end="15"/>
                                            </p:txEl>
                                          </p:spTgt>
                                        </p:tgtEl>
                                        <p:attrNameLst>
                                          <p:attrName>style.visibility</p:attrName>
                                        </p:attrNameLst>
                                      </p:cBhvr>
                                      <p:to>
                                        <p:strVal val="visible"/>
                                      </p:to>
                                    </p:set>
                                    <p:animEffect transition="in" filter="fade">
                                      <p:cBhvr>
                                        <p:cTn id="66" dur="500"/>
                                        <p:tgtEl>
                                          <p:spTgt spid="7">
                                            <p:txEl>
                                              <p:pRg st="15" end="15"/>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7">
                                            <p:txEl>
                                              <p:pRg st="16" end="16"/>
                                            </p:txEl>
                                          </p:spTgt>
                                        </p:tgtEl>
                                        <p:attrNameLst>
                                          <p:attrName>style.visibility</p:attrName>
                                        </p:attrNameLst>
                                      </p:cBhvr>
                                      <p:to>
                                        <p:strVal val="visible"/>
                                      </p:to>
                                    </p:set>
                                    <p:animEffect transition="in" filter="fade">
                                      <p:cBhvr>
                                        <p:cTn id="69" dur="500"/>
                                        <p:tgtEl>
                                          <p:spTgt spid="7">
                                            <p:txEl>
                                              <p:pRg st="16" end="16"/>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7">
                                            <p:txEl>
                                              <p:pRg st="18" end="18"/>
                                            </p:txEl>
                                          </p:spTgt>
                                        </p:tgtEl>
                                        <p:attrNameLst>
                                          <p:attrName>style.visibility</p:attrName>
                                        </p:attrNameLst>
                                      </p:cBhvr>
                                      <p:to>
                                        <p:strVal val="visible"/>
                                      </p:to>
                                    </p:set>
                                    <p:animEffect transition="in" filter="fade">
                                      <p:cBhvr>
                                        <p:cTn id="74" dur="500"/>
                                        <p:tgtEl>
                                          <p:spTgt spid="7">
                                            <p:txEl>
                                              <p:pRg st="18" end="18"/>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7">
                                            <p:txEl>
                                              <p:pRg st="19" end="19"/>
                                            </p:txEl>
                                          </p:spTgt>
                                        </p:tgtEl>
                                        <p:attrNameLst>
                                          <p:attrName>style.visibility</p:attrName>
                                        </p:attrNameLst>
                                      </p:cBhvr>
                                      <p:to>
                                        <p:strVal val="visible"/>
                                      </p:to>
                                    </p:set>
                                    <p:animEffect transition="in" filter="fade">
                                      <p:cBhvr>
                                        <p:cTn id="77" dur="500"/>
                                        <p:tgtEl>
                                          <p:spTgt spid="7">
                                            <p:txEl>
                                              <p:pRg st="19" end="19"/>
                                            </p:txEl>
                                          </p:spTgt>
                                        </p:tgtEl>
                                      </p:cBhvr>
                                    </p:animEffect>
                                  </p:childTnLst>
                                </p:cTn>
                              </p:par>
                              <p:par>
                                <p:cTn id="78" presetID="10" presetClass="entr" presetSubtype="0" fill="hold" nodeType="withEffect">
                                  <p:stCondLst>
                                    <p:cond delay="0"/>
                                  </p:stCondLst>
                                  <p:childTnLst>
                                    <p:set>
                                      <p:cBhvr>
                                        <p:cTn id="79" dur="1" fill="hold">
                                          <p:stCondLst>
                                            <p:cond delay="0"/>
                                          </p:stCondLst>
                                        </p:cTn>
                                        <p:tgtEl>
                                          <p:spTgt spid="7">
                                            <p:txEl>
                                              <p:pRg st="20" end="20"/>
                                            </p:txEl>
                                          </p:spTgt>
                                        </p:tgtEl>
                                        <p:attrNameLst>
                                          <p:attrName>style.visibility</p:attrName>
                                        </p:attrNameLst>
                                      </p:cBhvr>
                                      <p:to>
                                        <p:strVal val="visible"/>
                                      </p:to>
                                    </p:set>
                                    <p:animEffect transition="in" filter="fade">
                                      <p:cBhvr>
                                        <p:cTn id="80" dur="500"/>
                                        <p:tgtEl>
                                          <p:spTgt spid="7">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511D-517F-46AE-B307-D0525C5D1306}"/>
              </a:ext>
            </a:extLst>
          </p:cNvPr>
          <p:cNvSpPr>
            <a:spLocks noGrp="1"/>
          </p:cNvSpPr>
          <p:nvPr>
            <p:ph type="title"/>
          </p:nvPr>
        </p:nvSpPr>
        <p:spPr/>
        <p:txBody>
          <a:bodyPr/>
          <a:lstStyle/>
          <a:p>
            <a:r>
              <a:rPr lang="en-US" dirty="0"/>
              <a:t>Menus</a:t>
            </a:r>
          </a:p>
        </p:txBody>
      </p:sp>
      <p:sp>
        <p:nvSpPr>
          <p:cNvPr id="4" name="Slide Number Placeholder 3">
            <a:extLst>
              <a:ext uri="{FF2B5EF4-FFF2-40B4-BE49-F238E27FC236}">
                <a16:creationId xmlns:a16="http://schemas.microsoft.com/office/drawing/2014/main" id="{D85B119B-4813-4111-8462-11205565F89E}"/>
              </a:ext>
            </a:extLst>
          </p:cNvPr>
          <p:cNvSpPr>
            <a:spLocks noGrp="1"/>
          </p:cNvSpPr>
          <p:nvPr>
            <p:ph type="sldNum" sz="quarter" idx="12"/>
          </p:nvPr>
        </p:nvSpPr>
        <p:spPr/>
        <p:txBody>
          <a:bodyPr/>
          <a:lstStyle/>
          <a:p>
            <a:fld id="{B9EA2576-3992-4A7D-AC41-AC0E2BE3E45F}" type="slidenum">
              <a:rPr lang="en-US" smtClean="0"/>
              <a:pPr/>
              <a:t>13</a:t>
            </a:fld>
            <a:endParaRPr lang="en-US" dirty="0"/>
          </a:p>
        </p:txBody>
      </p:sp>
      <p:pic>
        <p:nvPicPr>
          <p:cNvPr id="6" name="Picture 5">
            <a:extLst>
              <a:ext uri="{FF2B5EF4-FFF2-40B4-BE49-F238E27FC236}">
                <a16:creationId xmlns:a16="http://schemas.microsoft.com/office/drawing/2014/main" id="{6C29EDD7-1D40-4DF6-A958-A4BD9EF61DFE}"/>
              </a:ext>
            </a:extLst>
          </p:cNvPr>
          <p:cNvPicPr>
            <a:picLocks noChangeAspect="1"/>
          </p:cNvPicPr>
          <p:nvPr/>
        </p:nvPicPr>
        <p:blipFill>
          <a:blip r:embed="rId3"/>
          <a:stretch>
            <a:fillRect/>
          </a:stretch>
        </p:blipFill>
        <p:spPr>
          <a:xfrm>
            <a:off x="342900" y="1496426"/>
            <a:ext cx="5715000" cy="3132147"/>
          </a:xfrm>
          <a:prstGeom prst="rect">
            <a:avLst/>
          </a:prstGeom>
        </p:spPr>
      </p:pic>
      <p:sp>
        <p:nvSpPr>
          <p:cNvPr id="7" name="Rectangle 6">
            <a:extLst>
              <a:ext uri="{FF2B5EF4-FFF2-40B4-BE49-F238E27FC236}">
                <a16:creationId xmlns:a16="http://schemas.microsoft.com/office/drawing/2014/main" id="{754E228E-204D-4DE7-8ADA-66ECAA440495}"/>
              </a:ext>
            </a:extLst>
          </p:cNvPr>
          <p:cNvSpPr/>
          <p:nvPr/>
        </p:nvSpPr>
        <p:spPr>
          <a:xfrm>
            <a:off x="3200400" y="1885950"/>
            <a:ext cx="5630067" cy="375231"/>
          </a:xfrm>
          <a:prstGeom prst="rect">
            <a:avLst/>
          </a:prstGeom>
        </p:spPr>
        <p:txBody>
          <a:bodyPr wrap="none">
            <a:spAutoFit/>
          </a:bodyPr>
          <a:lstStyle/>
          <a:p>
            <a:pPr lvl="0">
              <a:lnSpc>
                <a:spcPct val="107000"/>
              </a:lnSpc>
            </a:pP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tearoff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2748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ABBA50F-9073-4BBE-9C4F-D432D702210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8516" b="11302"/>
          <a:stretch/>
        </p:blipFill>
        <p:spPr>
          <a:xfrm flipH="1">
            <a:off x="5486400" y="582789"/>
            <a:ext cx="3316209" cy="3490448"/>
          </a:xfrm>
          <a:prstGeom prst="rect">
            <a:avLst/>
          </a:prstGeom>
        </p:spPr>
      </p:pic>
      <p:sp>
        <p:nvSpPr>
          <p:cNvPr id="5" name="Title 4"/>
          <p:cNvSpPr>
            <a:spLocks noGrp="1"/>
          </p:cNvSpPr>
          <p:nvPr>
            <p:ph type="title"/>
          </p:nvPr>
        </p:nvSpPr>
        <p:spPr/>
        <p:txBody>
          <a:bodyPr>
            <a:normAutofit fontScale="90000"/>
          </a:bodyPr>
          <a:lstStyle/>
          <a:p>
            <a:r>
              <a:rPr lang="en-US" dirty="0"/>
              <a:t>Tinkering</a:t>
            </a:r>
          </a:p>
        </p:txBody>
      </p:sp>
      <p:sp>
        <p:nvSpPr>
          <p:cNvPr id="6" name="Content Placeholder 5"/>
          <p:cNvSpPr>
            <a:spLocks noGrp="1"/>
          </p:cNvSpPr>
          <p:nvPr>
            <p:ph idx="1"/>
          </p:nvPr>
        </p:nvSpPr>
        <p:spPr>
          <a:xfrm>
            <a:off x="304800" y="1123950"/>
            <a:ext cx="6324600" cy="2971800"/>
          </a:xfrm>
        </p:spPr>
        <p:txBody>
          <a:bodyPr/>
          <a:lstStyle/>
          <a:p>
            <a:r>
              <a:rPr lang="en-US" dirty="0"/>
              <a:t>Finish the Converter example. Add the code to calculate the conversions.</a:t>
            </a:r>
          </a:p>
          <a:p>
            <a:r>
              <a:rPr lang="en-US" dirty="0"/>
              <a:t>Add a “Clear” button for the output area.</a:t>
            </a:r>
          </a:p>
          <a:p>
            <a:endParaRPr lang="en-US" dirty="0"/>
          </a:p>
          <a:p>
            <a:r>
              <a:rPr lang="en-US" dirty="0"/>
              <a:t>Research scrollbars for the output area.</a:t>
            </a:r>
          </a:p>
        </p:txBody>
      </p:sp>
      <p:sp>
        <p:nvSpPr>
          <p:cNvPr id="4" name="Slide Number Placeholder 3"/>
          <p:cNvSpPr>
            <a:spLocks noGrp="1"/>
          </p:cNvSpPr>
          <p:nvPr>
            <p:ph type="sldNum" sz="quarter" idx="12"/>
          </p:nvPr>
        </p:nvSpPr>
        <p:spPr/>
        <p:txBody>
          <a:bodyPr/>
          <a:lstStyle/>
          <a:p>
            <a:fld id="{B9EA2576-3992-4A7D-AC41-AC0E2BE3E45F}" type="slidenum">
              <a:rPr lang="en-US" smtClean="0"/>
              <a:pPr/>
              <a:t>14</a:t>
            </a:fld>
            <a:endParaRPr lang="en-US" dirty="0"/>
          </a:p>
        </p:txBody>
      </p:sp>
    </p:spTree>
    <p:extLst>
      <p:ext uri="{BB962C8B-B14F-4D97-AF65-F5344CB8AC3E}">
        <p14:creationId xmlns:p14="http://schemas.microsoft.com/office/powerpoint/2010/main" val="2785721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8534400" cy="3810000"/>
          </a:xfrm>
        </p:spPr>
        <p:txBody>
          <a:bodyPr/>
          <a:lstStyle/>
          <a:p>
            <a:pPr marL="0" indent="0">
              <a:buNone/>
            </a:pPr>
            <a:r>
              <a:rPr lang="en-US" dirty="0">
                <a:hlinkClick r:id="rId3"/>
              </a:rPr>
              <a:t>https://docs.python.org/2/library/ttk.html</a:t>
            </a:r>
            <a:endParaRPr lang="en-US" dirty="0"/>
          </a:p>
          <a:p>
            <a:pPr marL="0" indent="0">
              <a:buNone/>
            </a:pPr>
            <a:endParaRPr lang="en-US" dirty="0"/>
          </a:p>
          <a:p>
            <a:pPr marL="0" indent="0">
              <a:buNone/>
            </a:pPr>
            <a:r>
              <a:rPr lang="en-US" dirty="0">
                <a:hlinkClick r:id="rId4"/>
              </a:rPr>
              <a:t>http://www.tkdocs.com/tutorial/widgets.html</a:t>
            </a:r>
            <a:endParaRPr lang="en-US" dirty="0"/>
          </a:p>
          <a:p>
            <a:pPr marL="0" indent="0">
              <a:buNone/>
            </a:pP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10" name="Picture 9">
            <a:extLst>
              <a:ext uri="{FF2B5EF4-FFF2-40B4-BE49-F238E27FC236}">
                <a16:creationId xmlns:a16="http://schemas.microsoft.com/office/drawing/2014/main" id="{AE4E1F64-65CB-4D42-9217-E71411259814}"/>
              </a:ext>
            </a:extLst>
          </p:cNvPr>
          <p:cNvPicPr>
            <a:picLocks noChangeAspect="1"/>
          </p:cNvPicPr>
          <p:nvPr/>
        </p:nvPicPr>
        <p:blipFill>
          <a:blip r:embed="rId5"/>
          <a:stretch>
            <a:fillRect/>
          </a:stretch>
        </p:blipFill>
        <p:spPr>
          <a:xfrm>
            <a:off x="2127193" y="2647950"/>
            <a:ext cx="5131128" cy="2118355"/>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B8CED-1315-45E5-A3C0-CF0E0ABE63CA}"/>
              </a:ext>
            </a:extLst>
          </p:cNvPr>
          <p:cNvSpPr>
            <a:spLocks noGrp="1"/>
          </p:cNvSpPr>
          <p:nvPr>
            <p:ph type="title"/>
          </p:nvPr>
        </p:nvSpPr>
        <p:spPr/>
        <p:txBody>
          <a:bodyPr/>
          <a:lstStyle/>
          <a:p>
            <a:r>
              <a:rPr lang="en-US" dirty="0"/>
              <a:t>Example Application</a:t>
            </a:r>
          </a:p>
        </p:txBody>
      </p:sp>
      <p:sp>
        <p:nvSpPr>
          <p:cNvPr id="4" name="Slide Number Placeholder 3">
            <a:extLst>
              <a:ext uri="{FF2B5EF4-FFF2-40B4-BE49-F238E27FC236}">
                <a16:creationId xmlns:a16="http://schemas.microsoft.com/office/drawing/2014/main" id="{BB8A1D35-6615-4081-9667-2853B987874D}"/>
              </a:ext>
            </a:extLst>
          </p:cNvPr>
          <p:cNvSpPr>
            <a:spLocks noGrp="1"/>
          </p:cNvSpPr>
          <p:nvPr>
            <p:ph type="sldNum" sz="quarter" idx="12"/>
          </p:nvPr>
        </p:nvSpPr>
        <p:spPr/>
        <p:txBody>
          <a:bodyPr/>
          <a:lstStyle/>
          <a:p>
            <a:fld id="{B9EA2576-3992-4A7D-AC41-AC0E2BE3E45F}" type="slidenum">
              <a:rPr lang="en-US" smtClean="0"/>
              <a:pPr/>
              <a:t>3</a:t>
            </a:fld>
            <a:endParaRPr lang="en-US" dirty="0"/>
          </a:p>
        </p:txBody>
      </p:sp>
      <p:pic>
        <p:nvPicPr>
          <p:cNvPr id="5" name="Picture 4">
            <a:extLst>
              <a:ext uri="{FF2B5EF4-FFF2-40B4-BE49-F238E27FC236}">
                <a16:creationId xmlns:a16="http://schemas.microsoft.com/office/drawing/2014/main" id="{B94A2654-6A40-46CF-B76E-41B019E7D86A}"/>
              </a:ext>
            </a:extLst>
          </p:cNvPr>
          <p:cNvPicPr>
            <a:picLocks noChangeAspect="1"/>
          </p:cNvPicPr>
          <p:nvPr/>
        </p:nvPicPr>
        <p:blipFill>
          <a:blip r:embed="rId3"/>
          <a:stretch>
            <a:fillRect/>
          </a:stretch>
        </p:blipFill>
        <p:spPr>
          <a:xfrm>
            <a:off x="2895600" y="825381"/>
            <a:ext cx="3504442" cy="4017287"/>
          </a:xfrm>
          <a:prstGeom prst="rect">
            <a:avLst/>
          </a:prstGeom>
          <a:effectLst/>
        </p:spPr>
      </p:pic>
      <p:pic>
        <p:nvPicPr>
          <p:cNvPr id="6" name="Picture 5">
            <a:extLst>
              <a:ext uri="{FF2B5EF4-FFF2-40B4-BE49-F238E27FC236}">
                <a16:creationId xmlns:a16="http://schemas.microsoft.com/office/drawing/2014/main" id="{DA2D2A2E-0E72-49A1-9775-80F5EE2B7A50}"/>
              </a:ext>
            </a:extLst>
          </p:cNvPr>
          <p:cNvPicPr>
            <a:picLocks noChangeAspect="1"/>
          </p:cNvPicPr>
          <p:nvPr/>
        </p:nvPicPr>
        <p:blipFill>
          <a:blip r:embed="rId4"/>
          <a:stretch>
            <a:fillRect/>
          </a:stretch>
        </p:blipFill>
        <p:spPr>
          <a:xfrm>
            <a:off x="3257741" y="1103075"/>
            <a:ext cx="154590" cy="151844"/>
          </a:xfrm>
          <a:prstGeom prst="rect">
            <a:avLst/>
          </a:prstGeom>
        </p:spPr>
      </p:pic>
      <p:sp>
        <p:nvSpPr>
          <p:cNvPr id="7" name="TextBox 6">
            <a:extLst>
              <a:ext uri="{FF2B5EF4-FFF2-40B4-BE49-F238E27FC236}">
                <a16:creationId xmlns:a16="http://schemas.microsoft.com/office/drawing/2014/main" id="{23AB6F31-E502-4C6B-AE94-0F0FAC1F5159}"/>
              </a:ext>
            </a:extLst>
          </p:cNvPr>
          <p:cNvSpPr txBox="1"/>
          <p:nvPr/>
        </p:nvSpPr>
        <p:spPr>
          <a:xfrm>
            <a:off x="1142999" y="1234953"/>
            <a:ext cx="888023" cy="369332"/>
          </a:xfrm>
          <a:prstGeom prst="rect">
            <a:avLst/>
          </a:prstGeom>
          <a:noFill/>
        </p:spPr>
        <p:txBody>
          <a:bodyPr wrap="square" rtlCol="0">
            <a:spAutoFit/>
          </a:bodyPr>
          <a:lstStyle/>
          <a:p>
            <a:r>
              <a:rPr lang="en-US" dirty="0">
                <a:solidFill>
                  <a:srgbClr val="C00000"/>
                </a:solidFill>
              </a:rPr>
              <a:t>Label</a:t>
            </a:r>
            <a:endParaRPr lang="en-US" dirty="0"/>
          </a:p>
        </p:txBody>
      </p:sp>
      <p:cxnSp>
        <p:nvCxnSpPr>
          <p:cNvPr id="8" name="Straight Arrow Connector 7">
            <a:extLst>
              <a:ext uri="{FF2B5EF4-FFF2-40B4-BE49-F238E27FC236}">
                <a16:creationId xmlns:a16="http://schemas.microsoft.com/office/drawing/2014/main" id="{44671AB2-F811-46AA-8CD9-5D9C26293539}"/>
              </a:ext>
            </a:extLst>
          </p:cNvPr>
          <p:cNvCxnSpPr/>
          <p:nvPr/>
        </p:nvCxnSpPr>
        <p:spPr>
          <a:xfrm>
            <a:off x="2031023" y="1444650"/>
            <a:ext cx="1264920" cy="126792"/>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cxnSp>
        <p:nvCxnSpPr>
          <p:cNvPr id="9" name="Straight Arrow Connector 8">
            <a:extLst>
              <a:ext uri="{FF2B5EF4-FFF2-40B4-BE49-F238E27FC236}">
                <a16:creationId xmlns:a16="http://schemas.microsoft.com/office/drawing/2014/main" id="{AFC4050F-76C2-4455-8E52-05A50EEA481A}"/>
              </a:ext>
            </a:extLst>
          </p:cNvPr>
          <p:cNvCxnSpPr>
            <a:cxnSpLocks/>
          </p:cNvCxnSpPr>
          <p:nvPr/>
        </p:nvCxnSpPr>
        <p:spPr>
          <a:xfrm flipH="1">
            <a:off x="5715000" y="1419619"/>
            <a:ext cx="1371600" cy="184666"/>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sp>
        <p:nvSpPr>
          <p:cNvPr id="12" name="TextBox 11">
            <a:extLst>
              <a:ext uri="{FF2B5EF4-FFF2-40B4-BE49-F238E27FC236}">
                <a16:creationId xmlns:a16="http://schemas.microsoft.com/office/drawing/2014/main" id="{A015141C-1242-479A-B0C6-61A1F6A895BD}"/>
              </a:ext>
            </a:extLst>
          </p:cNvPr>
          <p:cNvSpPr txBox="1"/>
          <p:nvPr/>
        </p:nvSpPr>
        <p:spPr>
          <a:xfrm>
            <a:off x="7086600" y="1178997"/>
            <a:ext cx="1371600" cy="369332"/>
          </a:xfrm>
          <a:prstGeom prst="rect">
            <a:avLst/>
          </a:prstGeom>
          <a:noFill/>
        </p:spPr>
        <p:txBody>
          <a:bodyPr wrap="square" rtlCol="0">
            <a:spAutoFit/>
          </a:bodyPr>
          <a:lstStyle/>
          <a:p>
            <a:r>
              <a:rPr lang="en-US" dirty="0" err="1">
                <a:solidFill>
                  <a:srgbClr val="C00000"/>
                </a:solidFill>
              </a:rPr>
              <a:t>ComboBox</a:t>
            </a:r>
            <a:endParaRPr lang="en-US" dirty="0"/>
          </a:p>
        </p:txBody>
      </p:sp>
      <p:cxnSp>
        <p:nvCxnSpPr>
          <p:cNvPr id="13" name="Straight Arrow Connector 12">
            <a:extLst>
              <a:ext uri="{FF2B5EF4-FFF2-40B4-BE49-F238E27FC236}">
                <a16:creationId xmlns:a16="http://schemas.microsoft.com/office/drawing/2014/main" id="{4C5F17DE-2D0E-4D09-A875-ABEC9CA92CC5}"/>
              </a:ext>
            </a:extLst>
          </p:cNvPr>
          <p:cNvCxnSpPr>
            <a:cxnSpLocks/>
          </p:cNvCxnSpPr>
          <p:nvPr/>
        </p:nvCxnSpPr>
        <p:spPr>
          <a:xfrm flipH="1">
            <a:off x="5665177" y="1934308"/>
            <a:ext cx="1298331" cy="15807"/>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sp>
        <p:nvSpPr>
          <p:cNvPr id="15" name="TextBox 14">
            <a:extLst>
              <a:ext uri="{FF2B5EF4-FFF2-40B4-BE49-F238E27FC236}">
                <a16:creationId xmlns:a16="http://schemas.microsoft.com/office/drawing/2014/main" id="{005C8871-4867-45E5-A59E-CA6ED32B1761}"/>
              </a:ext>
            </a:extLst>
          </p:cNvPr>
          <p:cNvSpPr txBox="1"/>
          <p:nvPr/>
        </p:nvSpPr>
        <p:spPr>
          <a:xfrm>
            <a:off x="6963508" y="1749642"/>
            <a:ext cx="1371600" cy="369332"/>
          </a:xfrm>
          <a:prstGeom prst="rect">
            <a:avLst/>
          </a:prstGeom>
          <a:noFill/>
        </p:spPr>
        <p:txBody>
          <a:bodyPr wrap="square" rtlCol="0">
            <a:spAutoFit/>
          </a:bodyPr>
          <a:lstStyle/>
          <a:p>
            <a:r>
              <a:rPr lang="en-US" dirty="0">
                <a:solidFill>
                  <a:srgbClr val="C00000"/>
                </a:solidFill>
              </a:rPr>
              <a:t>Entry</a:t>
            </a:r>
            <a:endParaRPr lang="en-US" dirty="0"/>
          </a:p>
        </p:txBody>
      </p:sp>
      <p:sp>
        <p:nvSpPr>
          <p:cNvPr id="16" name="TextBox 15">
            <a:extLst>
              <a:ext uri="{FF2B5EF4-FFF2-40B4-BE49-F238E27FC236}">
                <a16:creationId xmlns:a16="http://schemas.microsoft.com/office/drawing/2014/main" id="{B4B17192-4829-4460-BB4D-052A417908AC}"/>
              </a:ext>
            </a:extLst>
          </p:cNvPr>
          <p:cNvSpPr txBox="1"/>
          <p:nvPr/>
        </p:nvSpPr>
        <p:spPr>
          <a:xfrm>
            <a:off x="1623060" y="2158484"/>
            <a:ext cx="917159" cy="369332"/>
          </a:xfrm>
          <a:prstGeom prst="rect">
            <a:avLst/>
          </a:prstGeom>
          <a:noFill/>
        </p:spPr>
        <p:txBody>
          <a:bodyPr wrap="square" rtlCol="0">
            <a:spAutoFit/>
          </a:bodyPr>
          <a:lstStyle/>
          <a:p>
            <a:r>
              <a:rPr lang="en-US" dirty="0">
                <a:solidFill>
                  <a:srgbClr val="C00000"/>
                </a:solidFill>
              </a:rPr>
              <a:t>Button</a:t>
            </a:r>
            <a:endParaRPr lang="en-US" dirty="0"/>
          </a:p>
        </p:txBody>
      </p:sp>
      <p:sp>
        <p:nvSpPr>
          <p:cNvPr id="17" name="TextBox 16">
            <a:extLst>
              <a:ext uri="{FF2B5EF4-FFF2-40B4-BE49-F238E27FC236}">
                <a16:creationId xmlns:a16="http://schemas.microsoft.com/office/drawing/2014/main" id="{2EE70DF1-34D7-4247-82FA-6A2FF051F570}"/>
              </a:ext>
            </a:extLst>
          </p:cNvPr>
          <p:cNvSpPr txBox="1"/>
          <p:nvPr/>
        </p:nvSpPr>
        <p:spPr>
          <a:xfrm>
            <a:off x="6963508" y="3072884"/>
            <a:ext cx="1371600" cy="369332"/>
          </a:xfrm>
          <a:prstGeom prst="rect">
            <a:avLst/>
          </a:prstGeom>
          <a:noFill/>
        </p:spPr>
        <p:txBody>
          <a:bodyPr wrap="square" rtlCol="0">
            <a:spAutoFit/>
          </a:bodyPr>
          <a:lstStyle/>
          <a:p>
            <a:r>
              <a:rPr lang="en-US" dirty="0">
                <a:solidFill>
                  <a:srgbClr val="C00000"/>
                </a:solidFill>
              </a:rPr>
              <a:t>Text</a:t>
            </a:r>
            <a:endParaRPr lang="en-US" dirty="0"/>
          </a:p>
        </p:txBody>
      </p:sp>
      <p:cxnSp>
        <p:nvCxnSpPr>
          <p:cNvPr id="18" name="Straight Arrow Connector 17">
            <a:extLst>
              <a:ext uri="{FF2B5EF4-FFF2-40B4-BE49-F238E27FC236}">
                <a16:creationId xmlns:a16="http://schemas.microsoft.com/office/drawing/2014/main" id="{42B34881-0384-4F2A-9130-5D3ED5341EFB}"/>
              </a:ext>
            </a:extLst>
          </p:cNvPr>
          <p:cNvCxnSpPr>
            <a:cxnSpLocks/>
          </p:cNvCxnSpPr>
          <p:nvPr/>
        </p:nvCxnSpPr>
        <p:spPr>
          <a:xfrm>
            <a:off x="2514600" y="2343150"/>
            <a:ext cx="1774445" cy="0"/>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cxnSp>
        <p:nvCxnSpPr>
          <p:cNvPr id="21" name="Straight Arrow Connector 20">
            <a:extLst>
              <a:ext uri="{FF2B5EF4-FFF2-40B4-BE49-F238E27FC236}">
                <a16:creationId xmlns:a16="http://schemas.microsoft.com/office/drawing/2014/main" id="{0EB1B25F-CDA6-4447-BD7A-F2EF4383FA8D}"/>
              </a:ext>
            </a:extLst>
          </p:cNvPr>
          <p:cNvCxnSpPr>
            <a:cxnSpLocks/>
          </p:cNvCxnSpPr>
          <p:nvPr/>
        </p:nvCxnSpPr>
        <p:spPr>
          <a:xfrm flipH="1">
            <a:off x="5580185" y="3257550"/>
            <a:ext cx="1298331" cy="15807"/>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04583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right)">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par>
                                <p:cTn id="26" presetID="22" presetClass="entr" presetSubtype="2"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right)">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par>
                                <p:cTn id="42" presetID="10" presetClass="entr" presetSubtype="0" fill="hold" nodeType="with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p:bldP spid="15" grpId="0"/>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D817D-5DFE-4490-95CD-0E86E05E6EEE}"/>
              </a:ext>
            </a:extLst>
          </p:cNvPr>
          <p:cNvSpPr>
            <a:spLocks noGrp="1"/>
          </p:cNvSpPr>
          <p:nvPr>
            <p:ph type="title"/>
          </p:nvPr>
        </p:nvSpPr>
        <p:spPr>
          <a:xfrm>
            <a:off x="3388469" y="57151"/>
            <a:ext cx="5679331" cy="609600"/>
          </a:xfrm>
        </p:spPr>
        <p:txBody>
          <a:bodyPr/>
          <a:lstStyle/>
          <a:p>
            <a:r>
              <a:rPr lang="en-US" dirty="0" err="1"/>
              <a:t>Tkinter</a:t>
            </a:r>
            <a:r>
              <a:rPr lang="en-US" dirty="0"/>
              <a:t> and </a:t>
            </a:r>
            <a:r>
              <a:rPr lang="en-US" dirty="0" err="1"/>
              <a:t>ttk</a:t>
            </a:r>
            <a:endParaRPr lang="en-US" dirty="0"/>
          </a:p>
        </p:txBody>
      </p:sp>
      <p:sp>
        <p:nvSpPr>
          <p:cNvPr id="4" name="Slide Number Placeholder 3">
            <a:extLst>
              <a:ext uri="{FF2B5EF4-FFF2-40B4-BE49-F238E27FC236}">
                <a16:creationId xmlns:a16="http://schemas.microsoft.com/office/drawing/2014/main" id="{2FE3837B-2256-4240-8F2C-D97D488C514C}"/>
              </a:ext>
            </a:extLst>
          </p:cNvPr>
          <p:cNvSpPr>
            <a:spLocks noGrp="1"/>
          </p:cNvSpPr>
          <p:nvPr>
            <p:ph type="sldNum" sz="quarter" idx="12"/>
          </p:nvPr>
        </p:nvSpPr>
        <p:spPr/>
        <p:txBody>
          <a:bodyPr/>
          <a:lstStyle/>
          <a:p>
            <a:fld id="{B9EA2576-3992-4A7D-AC41-AC0E2BE3E45F}" type="slidenum">
              <a:rPr lang="en-US" smtClean="0"/>
              <a:pPr/>
              <a:t>4</a:t>
            </a:fld>
            <a:endParaRPr lang="en-US" dirty="0"/>
          </a:p>
        </p:txBody>
      </p:sp>
      <p:pic>
        <p:nvPicPr>
          <p:cNvPr id="5" name="Picture 4">
            <a:extLst>
              <a:ext uri="{FF2B5EF4-FFF2-40B4-BE49-F238E27FC236}">
                <a16:creationId xmlns:a16="http://schemas.microsoft.com/office/drawing/2014/main" id="{369D332B-FA06-4C51-A84B-A60B73B8843C}"/>
              </a:ext>
            </a:extLst>
          </p:cNvPr>
          <p:cNvPicPr>
            <a:picLocks noChangeAspect="1"/>
          </p:cNvPicPr>
          <p:nvPr/>
        </p:nvPicPr>
        <p:blipFill>
          <a:blip r:embed="rId3"/>
          <a:stretch>
            <a:fillRect/>
          </a:stretch>
        </p:blipFill>
        <p:spPr>
          <a:xfrm>
            <a:off x="530969" y="914653"/>
            <a:ext cx="5715000" cy="1578769"/>
          </a:xfrm>
          <a:prstGeom prst="rect">
            <a:avLst/>
          </a:prstGeom>
        </p:spPr>
      </p:pic>
      <p:pic>
        <p:nvPicPr>
          <p:cNvPr id="6" name="Picture 5">
            <a:extLst>
              <a:ext uri="{FF2B5EF4-FFF2-40B4-BE49-F238E27FC236}">
                <a16:creationId xmlns:a16="http://schemas.microsoft.com/office/drawing/2014/main" id="{C91EB411-D995-4C0B-BA5A-FD11BF79A5BF}"/>
              </a:ext>
            </a:extLst>
          </p:cNvPr>
          <p:cNvPicPr>
            <a:picLocks noChangeAspect="1"/>
          </p:cNvPicPr>
          <p:nvPr/>
        </p:nvPicPr>
        <p:blipFill>
          <a:blip r:embed="rId4"/>
          <a:stretch>
            <a:fillRect/>
          </a:stretch>
        </p:blipFill>
        <p:spPr>
          <a:xfrm>
            <a:off x="188738" y="149433"/>
            <a:ext cx="3199731" cy="608213"/>
          </a:xfrm>
          <a:prstGeom prst="rect">
            <a:avLst/>
          </a:prstGeom>
          <a:ln>
            <a:solidFill>
              <a:schemeClr val="accent1"/>
            </a:solidFill>
          </a:ln>
        </p:spPr>
      </p:pic>
      <p:sp>
        <p:nvSpPr>
          <p:cNvPr id="7" name="TextBox 6">
            <a:extLst>
              <a:ext uri="{FF2B5EF4-FFF2-40B4-BE49-F238E27FC236}">
                <a16:creationId xmlns:a16="http://schemas.microsoft.com/office/drawing/2014/main" id="{3CD95EE1-BC4A-44D1-9822-D6B2CAA4E90D}"/>
              </a:ext>
            </a:extLst>
          </p:cNvPr>
          <p:cNvSpPr txBox="1"/>
          <p:nvPr/>
        </p:nvSpPr>
        <p:spPr>
          <a:xfrm>
            <a:off x="1143000" y="261526"/>
            <a:ext cx="2057400" cy="369332"/>
          </a:xfrm>
          <a:prstGeom prst="rect">
            <a:avLst/>
          </a:prstGeom>
          <a:noFill/>
        </p:spPr>
        <p:txBody>
          <a:bodyPr wrap="square" rtlCol="0">
            <a:spAutoFit/>
          </a:bodyPr>
          <a:lstStyle/>
          <a:p>
            <a:r>
              <a:rPr lang="en-US" dirty="0"/>
              <a:t>stackoverflow.com</a:t>
            </a:r>
          </a:p>
        </p:txBody>
      </p:sp>
      <p:pic>
        <p:nvPicPr>
          <p:cNvPr id="8" name="Picture 7">
            <a:extLst>
              <a:ext uri="{FF2B5EF4-FFF2-40B4-BE49-F238E27FC236}">
                <a16:creationId xmlns:a16="http://schemas.microsoft.com/office/drawing/2014/main" id="{A5699909-FE34-4F55-9E0E-95242EDC4E0B}"/>
              </a:ext>
            </a:extLst>
          </p:cNvPr>
          <p:cNvPicPr>
            <a:picLocks noChangeAspect="1"/>
          </p:cNvPicPr>
          <p:nvPr/>
        </p:nvPicPr>
        <p:blipFill>
          <a:blip r:embed="rId5"/>
          <a:stretch>
            <a:fillRect/>
          </a:stretch>
        </p:blipFill>
        <p:spPr>
          <a:xfrm>
            <a:off x="1143000" y="2571750"/>
            <a:ext cx="6400800" cy="2141532"/>
          </a:xfrm>
          <a:prstGeom prst="rect">
            <a:avLst/>
          </a:prstGeom>
        </p:spPr>
      </p:pic>
      <p:sp>
        <p:nvSpPr>
          <p:cNvPr id="9" name="Rectangle 8">
            <a:extLst>
              <a:ext uri="{FF2B5EF4-FFF2-40B4-BE49-F238E27FC236}">
                <a16:creationId xmlns:a16="http://schemas.microsoft.com/office/drawing/2014/main" id="{88CE1C3D-DB49-41CD-92E1-C415453FC6EA}"/>
              </a:ext>
            </a:extLst>
          </p:cNvPr>
          <p:cNvSpPr/>
          <p:nvPr/>
        </p:nvSpPr>
        <p:spPr>
          <a:xfrm>
            <a:off x="1600200" y="4274288"/>
            <a:ext cx="5943600" cy="517322"/>
          </a:xfrm>
          <a:prstGeom prst="rect">
            <a:avLst/>
          </a:prstGeom>
          <a:noFill/>
          <a:ln>
            <a:solidFill>
              <a:srgbClr val="B911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0283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Label</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5</a:t>
            </a:fld>
            <a:endParaRPr lang="en-US"/>
          </a:p>
        </p:txBody>
      </p:sp>
      <p:sp>
        <p:nvSpPr>
          <p:cNvPr id="3" name="Rectangle 2">
            <a:extLst>
              <a:ext uri="{FF2B5EF4-FFF2-40B4-BE49-F238E27FC236}">
                <a16:creationId xmlns:a16="http://schemas.microsoft.com/office/drawing/2014/main" id="{0044785D-FBF5-42AE-B628-26F0E03ED4BE}"/>
              </a:ext>
            </a:extLst>
          </p:cNvPr>
          <p:cNvSpPr/>
          <p:nvPr/>
        </p:nvSpPr>
        <p:spPr>
          <a:xfrm>
            <a:off x="457200" y="971550"/>
            <a:ext cx="4572000" cy="2990499"/>
          </a:xfrm>
          <a:prstGeom prst="rect">
            <a:avLst/>
          </a:prstGeom>
        </p:spPr>
        <p:txBody>
          <a:bodyPr>
            <a:spAutoFit/>
          </a:bodyPr>
          <a:lstStyle/>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from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p>
          <a:p>
            <a:pPr>
              <a:lnSpc>
                <a:spcPct val="107000"/>
              </a:lnSpc>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m1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rPr>
              <a:t>"Convert"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m1.pack()</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84914CBC-C79F-4741-B788-16E1A217AEAF}"/>
              </a:ext>
            </a:extLst>
          </p:cNvPr>
          <p:cNvPicPr>
            <a:picLocks noChangeAspect="1"/>
          </p:cNvPicPr>
          <p:nvPr/>
        </p:nvPicPr>
        <p:blipFill>
          <a:blip r:embed="rId3"/>
          <a:stretch>
            <a:fillRect/>
          </a:stretch>
        </p:blipFill>
        <p:spPr>
          <a:xfrm>
            <a:off x="6279680" y="592829"/>
            <a:ext cx="2114286" cy="1076190"/>
          </a:xfrm>
          <a:prstGeom prst="rect">
            <a:avLst/>
          </a:prstGeom>
        </p:spPr>
      </p:pic>
      <p:cxnSp>
        <p:nvCxnSpPr>
          <p:cNvPr id="9" name="Straight Arrow Connector 8">
            <a:extLst>
              <a:ext uri="{FF2B5EF4-FFF2-40B4-BE49-F238E27FC236}">
                <a16:creationId xmlns:a16="http://schemas.microsoft.com/office/drawing/2014/main" id="{862C6A77-C091-4FD6-BCFD-8E75FC9352E6}"/>
              </a:ext>
            </a:extLst>
          </p:cNvPr>
          <p:cNvCxnSpPr>
            <a:cxnSpLocks/>
          </p:cNvCxnSpPr>
          <p:nvPr/>
        </p:nvCxnSpPr>
        <p:spPr>
          <a:xfrm flipH="1">
            <a:off x="2571752" y="1768127"/>
            <a:ext cx="457198" cy="19694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0927EC9-E289-4D0C-A006-9CE8D75386C8}"/>
              </a:ext>
            </a:extLst>
          </p:cNvPr>
          <p:cNvSpPr txBox="1"/>
          <p:nvPr/>
        </p:nvSpPr>
        <p:spPr>
          <a:xfrm>
            <a:off x="3028950" y="1560979"/>
            <a:ext cx="1828800" cy="369332"/>
          </a:xfrm>
          <a:prstGeom prst="rect">
            <a:avLst/>
          </a:prstGeom>
          <a:noFill/>
        </p:spPr>
        <p:txBody>
          <a:bodyPr wrap="square" rtlCol="0">
            <a:spAutoFit/>
          </a:bodyPr>
          <a:lstStyle/>
          <a:p>
            <a:r>
              <a:rPr lang="en-US" dirty="0">
                <a:solidFill>
                  <a:srgbClr val="C00000"/>
                </a:solidFill>
              </a:rPr>
              <a:t>Top most Frame</a:t>
            </a:r>
          </a:p>
        </p:txBody>
      </p:sp>
      <p:cxnSp>
        <p:nvCxnSpPr>
          <p:cNvPr id="14" name="Straight Arrow Connector 13">
            <a:extLst>
              <a:ext uri="{FF2B5EF4-FFF2-40B4-BE49-F238E27FC236}">
                <a16:creationId xmlns:a16="http://schemas.microsoft.com/office/drawing/2014/main" id="{3FA8302B-E670-4731-9FCD-924B0E7E3C9B}"/>
              </a:ext>
            </a:extLst>
          </p:cNvPr>
          <p:cNvCxnSpPr>
            <a:cxnSpLocks/>
          </p:cNvCxnSpPr>
          <p:nvPr/>
        </p:nvCxnSpPr>
        <p:spPr>
          <a:xfrm flipH="1">
            <a:off x="2433783" y="2277416"/>
            <a:ext cx="750453" cy="304799"/>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055052F-2199-4F32-A605-C8F637D40A83}"/>
              </a:ext>
            </a:extLst>
          </p:cNvPr>
          <p:cNvSpPr txBox="1"/>
          <p:nvPr/>
        </p:nvSpPr>
        <p:spPr>
          <a:xfrm>
            <a:off x="3184236" y="2067515"/>
            <a:ext cx="2057400" cy="369332"/>
          </a:xfrm>
          <a:prstGeom prst="rect">
            <a:avLst/>
          </a:prstGeom>
          <a:noFill/>
        </p:spPr>
        <p:txBody>
          <a:bodyPr wrap="square" rtlCol="0">
            <a:spAutoFit/>
          </a:bodyPr>
          <a:lstStyle/>
          <a:p>
            <a:r>
              <a:rPr lang="en-US" dirty="0">
                <a:solidFill>
                  <a:srgbClr val="C00000"/>
                </a:solidFill>
              </a:rPr>
              <a:t>This child’s parent</a:t>
            </a:r>
          </a:p>
        </p:txBody>
      </p:sp>
      <p:cxnSp>
        <p:nvCxnSpPr>
          <p:cNvPr id="17" name="Straight Arrow Connector 16">
            <a:extLst>
              <a:ext uri="{FF2B5EF4-FFF2-40B4-BE49-F238E27FC236}">
                <a16:creationId xmlns:a16="http://schemas.microsoft.com/office/drawing/2014/main" id="{5706D38A-83B9-422E-82A8-303F45CD78E6}"/>
              </a:ext>
            </a:extLst>
          </p:cNvPr>
          <p:cNvCxnSpPr>
            <a:cxnSpLocks/>
          </p:cNvCxnSpPr>
          <p:nvPr/>
        </p:nvCxnSpPr>
        <p:spPr>
          <a:xfrm flipH="1" flipV="1">
            <a:off x="1600200" y="2981136"/>
            <a:ext cx="1143000" cy="23084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BC46E15-A618-4165-8776-BEE770CDFF0D}"/>
              </a:ext>
            </a:extLst>
          </p:cNvPr>
          <p:cNvSpPr txBox="1"/>
          <p:nvPr/>
        </p:nvSpPr>
        <p:spPr>
          <a:xfrm>
            <a:off x="2743200" y="2981135"/>
            <a:ext cx="2514600" cy="923330"/>
          </a:xfrm>
          <a:prstGeom prst="rect">
            <a:avLst/>
          </a:prstGeom>
          <a:noFill/>
        </p:spPr>
        <p:txBody>
          <a:bodyPr wrap="square" rtlCol="0">
            <a:spAutoFit/>
          </a:bodyPr>
          <a:lstStyle/>
          <a:p>
            <a:r>
              <a:rPr lang="en-US" dirty="0">
                <a:solidFill>
                  <a:srgbClr val="C00000"/>
                </a:solidFill>
              </a:rPr>
              <a:t>Default: new row beneath previous child, centered on row.</a:t>
            </a:r>
          </a:p>
        </p:txBody>
      </p:sp>
      <p:cxnSp>
        <p:nvCxnSpPr>
          <p:cNvPr id="19" name="Straight Arrow Connector 18">
            <a:extLst>
              <a:ext uri="{FF2B5EF4-FFF2-40B4-BE49-F238E27FC236}">
                <a16:creationId xmlns:a16="http://schemas.microsoft.com/office/drawing/2014/main" id="{718914A5-60CA-45E6-BADC-8DA5FF6C6098}"/>
              </a:ext>
            </a:extLst>
          </p:cNvPr>
          <p:cNvCxnSpPr>
            <a:cxnSpLocks/>
          </p:cNvCxnSpPr>
          <p:nvPr/>
        </p:nvCxnSpPr>
        <p:spPr>
          <a:xfrm flipH="1" flipV="1">
            <a:off x="2130182" y="3962050"/>
            <a:ext cx="1218000" cy="32204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88048D9-5EBE-455C-A4AA-22E3346640E3}"/>
              </a:ext>
            </a:extLst>
          </p:cNvPr>
          <p:cNvSpPr txBox="1"/>
          <p:nvPr/>
        </p:nvSpPr>
        <p:spPr>
          <a:xfrm>
            <a:off x="3348182" y="4171950"/>
            <a:ext cx="2057400" cy="646331"/>
          </a:xfrm>
          <a:prstGeom prst="rect">
            <a:avLst/>
          </a:prstGeom>
          <a:noFill/>
        </p:spPr>
        <p:txBody>
          <a:bodyPr wrap="square" rtlCol="0">
            <a:spAutoFit/>
          </a:bodyPr>
          <a:lstStyle/>
          <a:p>
            <a:r>
              <a:rPr lang="en-US" dirty="0">
                <a:solidFill>
                  <a:srgbClr val="C00000"/>
                </a:solidFill>
              </a:rPr>
              <a:t>Main UI loop. This never returns.</a:t>
            </a:r>
          </a:p>
        </p:txBody>
      </p:sp>
      <p:pic>
        <p:nvPicPr>
          <p:cNvPr id="29" name="Picture 28">
            <a:extLst>
              <a:ext uri="{FF2B5EF4-FFF2-40B4-BE49-F238E27FC236}">
                <a16:creationId xmlns:a16="http://schemas.microsoft.com/office/drawing/2014/main" id="{F404E881-F335-4984-B5E2-57AE3A3BC12A}"/>
              </a:ext>
            </a:extLst>
          </p:cNvPr>
          <p:cNvPicPr>
            <a:picLocks noChangeAspect="1"/>
          </p:cNvPicPr>
          <p:nvPr/>
        </p:nvPicPr>
        <p:blipFill>
          <a:blip r:embed="rId4"/>
          <a:stretch>
            <a:fillRect/>
          </a:stretch>
        </p:blipFill>
        <p:spPr>
          <a:xfrm>
            <a:off x="5724724" y="2382432"/>
            <a:ext cx="3180952" cy="1752381"/>
          </a:xfrm>
          <a:prstGeom prst="rect">
            <a:avLst/>
          </a:prstGeom>
        </p:spPr>
      </p:pic>
    </p:spTree>
    <p:extLst>
      <p:ext uri="{BB962C8B-B14F-4D97-AF65-F5344CB8AC3E}">
        <p14:creationId xmlns:p14="http://schemas.microsoft.com/office/powerpoint/2010/main" val="1188220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Effect transition="in" filter="fade">
                                      <p:cBhvr>
                                        <p:cTn id="20" dur="500"/>
                                        <p:tgtEl>
                                          <p:spTgt spid="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fade">
                                      <p:cBhvr>
                                        <p:cTn id="30" dur="500"/>
                                        <p:tgtEl>
                                          <p:spTgt spid="3">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fade">
                                      <p:cBhvr>
                                        <p:cTn id="43" dur="500"/>
                                        <p:tgtEl>
                                          <p:spTgt spid="3">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fade">
                                      <p:cBhvr>
                                        <p:cTn id="56" dur="500"/>
                                        <p:tgtEl>
                                          <p:spTgt spid="3">
                                            <p:txEl>
                                              <p:pRg st="10" end="1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0"/>
                                        </p:tgtEl>
                                        <p:attrNameLst>
                                          <p:attrName>style.visibility</p:attrName>
                                        </p:attrNameLst>
                                      </p:cBhvr>
                                      <p:to>
                                        <p:strVal val="visible"/>
                                      </p:to>
                                    </p:set>
                                    <p:animEffect transition="in" filter="fade">
                                      <p:cBhvr>
                                        <p:cTn id="61" dur="500"/>
                                        <p:tgtEl>
                                          <p:spTgt spid="20"/>
                                        </p:tgtEl>
                                      </p:cBhvr>
                                    </p:animEffect>
                                  </p:childTnLst>
                                </p:cTn>
                              </p:par>
                              <p:par>
                                <p:cTn id="62" presetID="10" presetClass="entr" presetSubtype="0" fill="hold" nodeType="withEffect">
                                  <p:stCondLst>
                                    <p:cond delay="0"/>
                                  </p:stCondLst>
                                  <p:childTnLst>
                                    <p:set>
                                      <p:cBhvr>
                                        <p:cTn id="63" dur="1" fill="hold">
                                          <p:stCondLst>
                                            <p:cond delay="0"/>
                                          </p:stCondLst>
                                        </p:cTn>
                                        <p:tgtEl>
                                          <p:spTgt spid="19"/>
                                        </p:tgtEl>
                                        <p:attrNameLst>
                                          <p:attrName>style.visibility</p:attrName>
                                        </p:attrNameLst>
                                      </p:cBhvr>
                                      <p:to>
                                        <p:strVal val="visible"/>
                                      </p:to>
                                    </p:set>
                                    <p:animEffect transition="in" filter="fade">
                                      <p:cBhvr>
                                        <p:cTn id="64" dur="500"/>
                                        <p:tgtEl>
                                          <p:spTgt spid="19"/>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7"/>
                                        </p:tgtEl>
                                        <p:attrNameLst>
                                          <p:attrName>style.visibility</p:attrName>
                                        </p:attrNameLst>
                                      </p:cBhvr>
                                      <p:to>
                                        <p:strVal val="visible"/>
                                      </p:to>
                                    </p:set>
                                    <p:animEffect transition="in" filter="fade">
                                      <p:cBhvr>
                                        <p:cTn id="69" dur="500"/>
                                        <p:tgtEl>
                                          <p:spTgt spid="7"/>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8" grpId="0"/>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CDB4-3381-423E-B608-1DA6E5E33FA8}"/>
              </a:ext>
            </a:extLst>
          </p:cNvPr>
          <p:cNvSpPr>
            <a:spLocks noGrp="1"/>
          </p:cNvSpPr>
          <p:nvPr>
            <p:ph type="title"/>
          </p:nvPr>
        </p:nvSpPr>
        <p:spPr/>
        <p:txBody>
          <a:bodyPr/>
          <a:lstStyle/>
          <a:p>
            <a:r>
              <a:rPr lang="en-US" dirty="0"/>
              <a:t>Entry</a:t>
            </a:r>
          </a:p>
        </p:txBody>
      </p:sp>
      <p:sp>
        <p:nvSpPr>
          <p:cNvPr id="4" name="Slide Number Placeholder 3">
            <a:extLst>
              <a:ext uri="{FF2B5EF4-FFF2-40B4-BE49-F238E27FC236}">
                <a16:creationId xmlns:a16="http://schemas.microsoft.com/office/drawing/2014/main" id="{1D8D1EDA-C402-44E5-8AA8-6229EA97F63B}"/>
              </a:ext>
            </a:extLst>
          </p:cNvPr>
          <p:cNvSpPr>
            <a:spLocks noGrp="1"/>
          </p:cNvSpPr>
          <p:nvPr>
            <p:ph type="sldNum" sz="quarter" idx="12"/>
          </p:nvPr>
        </p:nvSpPr>
        <p:spPr/>
        <p:txBody>
          <a:bodyPr/>
          <a:lstStyle/>
          <a:p>
            <a:fld id="{B9EA2576-3992-4A7D-AC41-AC0E2BE3E45F}" type="slidenum">
              <a:rPr lang="en-US" smtClean="0"/>
              <a:pPr/>
              <a:t>6</a:t>
            </a:fld>
            <a:endParaRPr lang="en-US" dirty="0"/>
          </a:p>
        </p:txBody>
      </p:sp>
      <p:pic>
        <p:nvPicPr>
          <p:cNvPr id="7" name="Picture 6">
            <a:extLst>
              <a:ext uri="{FF2B5EF4-FFF2-40B4-BE49-F238E27FC236}">
                <a16:creationId xmlns:a16="http://schemas.microsoft.com/office/drawing/2014/main" id="{3D855A5A-5B21-4136-92BC-C76279438ED7}"/>
              </a:ext>
            </a:extLst>
          </p:cNvPr>
          <p:cNvPicPr>
            <a:picLocks noChangeAspect="1"/>
          </p:cNvPicPr>
          <p:nvPr/>
        </p:nvPicPr>
        <p:blipFill>
          <a:blip r:embed="rId3"/>
          <a:stretch>
            <a:fillRect/>
          </a:stretch>
        </p:blipFill>
        <p:spPr>
          <a:xfrm>
            <a:off x="5943571" y="666751"/>
            <a:ext cx="1766589" cy="1545765"/>
          </a:xfrm>
          <a:prstGeom prst="rect">
            <a:avLst/>
          </a:prstGeom>
        </p:spPr>
      </p:pic>
      <p:pic>
        <p:nvPicPr>
          <p:cNvPr id="8" name="Picture 7">
            <a:extLst>
              <a:ext uri="{FF2B5EF4-FFF2-40B4-BE49-F238E27FC236}">
                <a16:creationId xmlns:a16="http://schemas.microsoft.com/office/drawing/2014/main" id="{E3F041C2-8CDD-41F3-A59D-4D93DEC59834}"/>
              </a:ext>
            </a:extLst>
          </p:cNvPr>
          <p:cNvPicPr>
            <a:picLocks noChangeAspect="1"/>
          </p:cNvPicPr>
          <p:nvPr/>
        </p:nvPicPr>
        <p:blipFill>
          <a:blip r:embed="rId4"/>
          <a:stretch>
            <a:fillRect/>
          </a:stretch>
        </p:blipFill>
        <p:spPr>
          <a:xfrm>
            <a:off x="5600685" y="2633517"/>
            <a:ext cx="2452360" cy="2104014"/>
          </a:xfrm>
          <a:prstGeom prst="rect">
            <a:avLst/>
          </a:prstGeom>
        </p:spPr>
      </p:pic>
      <p:sp>
        <p:nvSpPr>
          <p:cNvPr id="9" name="Rectangle 8">
            <a:extLst>
              <a:ext uri="{FF2B5EF4-FFF2-40B4-BE49-F238E27FC236}">
                <a16:creationId xmlns:a16="http://schemas.microsoft.com/office/drawing/2014/main" id="{BE9E0CF3-28E2-4642-BBAD-413911CE97D9}"/>
              </a:ext>
            </a:extLst>
          </p:cNvPr>
          <p:cNvSpPr/>
          <p:nvPr/>
        </p:nvSpPr>
        <p:spPr>
          <a:xfrm>
            <a:off x="457200" y="456202"/>
            <a:ext cx="4572000" cy="4297010"/>
          </a:xfrm>
          <a:prstGeom prst="rect">
            <a:avLst/>
          </a:prstGeom>
        </p:spPr>
        <p:txBody>
          <a:bodyPr>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from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m1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"Convert"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m1.pack()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m2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"to"</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m2.pack()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m3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"Value"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m3.pack()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ttk.Entry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inp.pack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26526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5" end="5"/>
                                            </p:txEl>
                                          </p:spTgt>
                                        </p:tgtEl>
                                        <p:attrNameLst>
                                          <p:attrName>style.visibility</p:attrName>
                                        </p:attrNameLst>
                                      </p:cBhvr>
                                      <p:to>
                                        <p:strVal val="visible"/>
                                      </p:to>
                                    </p:set>
                                    <p:animEffect transition="in" filter="fade">
                                      <p:cBhvr>
                                        <p:cTn id="7" dur="500"/>
                                        <p:tgtEl>
                                          <p:spTgt spid="9">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
                                            <p:txEl>
                                              <p:pRg st="6" end="6"/>
                                            </p:txEl>
                                          </p:spTgt>
                                        </p:tgtEl>
                                        <p:attrNameLst>
                                          <p:attrName>style.visibility</p:attrName>
                                        </p:attrNameLst>
                                      </p:cBhvr>
                                      <p:to>
                                        <p:strVal val="visible"/>
                                      </p:to>
                                    </p:set>
                                    <p:animEffect transition="in" filter="fade">
                                      <p:cBhvr>
                                        <p:cTn id="10" dur="500"/>
                                        <p:tgtEl>
                                          <p:spTgt spid="9">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xEl>
                                              <p:pRg st="8" end="8"/>
                                            </p:txEl>
                                          </p:spTgt>
                                        </p:tgtEl>
                                        <p:attrNameLst>
                                          <p:attrName>style.visibility</p:attrName>
                                        </p:attrNameLst>
                                      </p:cBhvr>
                                      <p:to>
                                        <p:strVal val="visible"/>
                                      </p:to>
                                    </p:set>
                                    <p:animEffect transition="in" filter="fade">
                                      <p:cBhvr>
                                        <p:cTn id="15" dur="500"/>
                                        <p:tgtEl>
                                          <p:spTgt spid="9">
                                            <p:txEl>
                                              <p:pRg st="8" end="8"/>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9">
                                            <p:txEl>
                                              <p:pRg st="9" end="9"/>
                                            </p:txEl>
                                          </p:spTgt>
                                        </p:tgtEl>
                                        <p:attrNameLst>
                                          <p:attrName>style.visibility</p:attrName>
                                        </p:attrNameLst>
                                      </p:cBhvr>
                                      <p:to>
                                        <p:strVal val="visible"/>
                                      </p:to>
                                    </p:set>
                                    <p:animEffect transition="in" filter="fade">
                                      <p:cBhvr>
                                        <p:cTn id="18" dur="500"/>
                                        <p:tgtEl>
                                          <p:spTgt spid="9">
                                            <p:txEl>
                                              <p:pRg st="9" end="9"/>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9">
                                            <p:txEl>
                                              <p:pRg st="11" end="11"/>
                                            </p:txEl>
                                          </p:spTgt>
                                        </p:tgtEl>
                                        <p:attrNameLst>
                                          <p:attrName>style.visibility</p:attrName>
                                        </p:attrNameLst>
                                      </p:cBhvr>
                                      <p:to>
                                        <p:strVal val="visible"/>
                                      </p:to>
                                    </p:set>
                                    <p:animEffect transition="in" filter="fade">
                                      <p:cBhvr>
                                        <p:cTn id="23" dur="500"/>
                                        <p:tgtEl>
                                          <p:spTgt spid="9">
                                            <p:txEl>
                                              <p:pRg st="11" end="11"/>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9">
                                            <p:txEl>
                                              <p:pRg st="12" end="12"/>
                                            </p:txEl>
                                          </p:spTgt>
                                        </p:tgtEl>
                                        <p:attrNameLst>
                                          <p:attrName>style.visibility</p:attrName>
                                        </p:attrNameLst>
                                      </p:cBhvr>
                                      <p:to>
                                        <p:strVal val="visible"/>
                                      </p:to>
                                    </p:set>
                                    <p:animEffect transition="in" filter="fade">
                                      <p:cBhvr>
                                        <p:cTn id="26" dur="500"/>
                                        <p:tgtEl>
                                          <p:spTgt spid="9">
                                            <p:txEl>
                                              <p:pRg st="12" end="1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
                                            <p:txEl>
                                              <p:pRg st="14" end="14"/>
                                            </p:txEl>
                                          </p:spTgt>
                                        </p:tgtEl>
                                        <p:attrNameLst>
                                          <p:attrName>style.visibility</p:attrName>
                                        </p:attrNameLst>
                                      </p:cBhvr>
                                      <p:to>
                                        <p:strVal val="visible"/>
                                      </p:to>
                                    </p:set>
                                    <p:animEffect transition="in" filter="fade">
                                      <p:cBhvr>
                                        <p:cTn id="31" dur="500"/>
                                        <p:tgtEl>
                                          <p:spTgt spid="9">
                                            <p:txEl>
                                              <p:pRg st="14" end="1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
                                            <p:txEl>
                                              <p:pRg st="15" end="15"/>
                                            </p:txEl>
                                          </p:spTgt>
                                        </p:tgtEl>
                                        <p:attrNameLst>
                                          <p:attrName>style.visibility</p:attrName>
                                        </p:attrNameLst>
                                      </p:cBhvr>
                                      <p:to>
                                        <p:strVal val="visible"/>
                                      </p:to>
                                    </p:set>
                                    <p:animEffect transition="in" filter="fade">
                                      <p:cBhvr>
                                        <p:cTn id="36" dur="500"/>
                                        <p:tgtEl>
                                          <p:spTgt spid="9">
                                            <p:txEl>
                                              <p:pRg st="15" end="1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5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fade">
                                      <p:cBhvr>
                                        <p:cTn id="4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A45CB-BC92-4FBF-B654-28D5B134398D}"/>
              </a:ext>
            </a:extLst>
          </p:cNvPr>
          <p:cNvSpPr>
            <a:spLocks noGrp="1"/>
          </p:cNvSpPr>
          <p:nvPr>
            <p:ph type="title"/>
          </p:nvPr>
        </p:nvSpPr>
        <p:spPr/>
        <p:txBody>
          <a:bodyPr/>
          <a:lstStyle/>
          <a:p>
            <a:r>
              <a:rPr lang="en-US" dirty="0" err="1"/>
              <a:t>ComboBox</a:t>
            </a:r>
            <a:endParaRPr lang="en-US" dirty="0"/>
          </a:p>
        </p:txBody>
      </p:sp>
      <p:sp>
        <p:nvSpPr>
          <p:cNvPr id="4" name="Slide Number Placeholder 3">
            <a:extLst>
              <a:ext uri="{FF2B5EF4-FFF2-40B4-BE49-F238E27FC236}">
                <a16:creationId xmlns:a16="http://schemas.microsoft.com/office/drawing/2014/main" id="{8A398C74-5AD8-45B5-B372-6D2B6A9D4326}"/>
              </a:ext>
            </a:extLst>
          </p:cNvPr>
          <p:cNvSpPr>
            <a:spLocks noGrp="1"/>
          </p:cNvSpPr>
          <p:nvPr>
            <p:ph type="sldNum" sz="quarter" idx="12"/>
          </p:nvPr>
        </p:nvSpPr>
        <p:spPr/>
        <p:txBody>
          <a:bodyPr/>
          <a:lstStyle/>
          <a:p>
            <a:fld id="{B9EA2576-3992-4A7D-AC41-AC0E2BE3E45F}" type="slidenum">
              <a:rPr lang="en-US" smtClean="0"/>
              <a:pPr/>
              <a:t>7</a:t>
            </a:fld>
            <a:endParaRPr lang="en-US" dirty="0"/>
          </a:p>
        </p:txBody>
      </p:sp>
      <p:pic>
        <p:nvPicPr>
          <p:cNvPr id="7" name="Picture 6">
            <a:extLst>
              <a:ext uri="{FF2B5EF4-FFF2-40B4-BE49-F238E27FC236}">
                <a16:creationId xmlns:a16="http://schemas.microsoft.com/office/drawing/2014/main" id="{C4E67E33-66C7-4852-8795-024797DF585F}"/>
              </a:ext>
            </a:extLst>
          </p:cNvPr>
          <p:cNvPicPr>
            <a:picLocks noChangeAspect="1"/>
          </p:cNvPicPr>
          <p:nvPr/>
        </p:nvPicPr>
        <p:blipFill>
          <a:blip r:embed="rId3"/>
          <a:stretch>
            <a:fillRect/>
          </a:stretch>
        </p:blipFill>
        <p:spPr>
          <a:xfrm>
            <a:off x="6629400" y="698501"/>
            <a:ext cx="2009524" cy="1819048"/>
          </a:xfrm>
          <a:prstGeom prst="rect">
            <a:avLst/>
          </a:prstGeom>
        </p:spPr>
      </p:pic>
      <p:pic>
        <p:nvPicPr>
          <p:cNvPr id="8" name="Picture 7">
            <a:extLst>
              <a:ext uri="{FF2B5EF4-FFF2-40B4-BE49-F238E27FC236}">
                <a16:creationId xmlns:a16="http://schemas.microsoft.com/office/drawing/2014/main" id="{5C3E252E-E8BE-47D9-BD5E-141A5571ED4F}"/>
              </a:ext>
            </a:extLst>
          </p:cNvPr>
          <p:cNvPicPr>
            <a:picLocks noChangeAspect="1"/>
          </p:cNvPicPr>
          <p:nvPr/>
        </p:nvPicPr>
        <p:blipFill>
          <a:blip r:embed="rId4"/>
          <a:stretch>
            <a:fillRect/>
          </a:stretch>
        </p:blipFill>
        <p:spPr>
          <a:xfrm>
            <a:off x="6629400" y="2886302"/>
            <a:ext cx="2009524" cy="1819048"/>
          </a:xfrm>
          <a:prstGeom prst="rect">
            <a:avLst/>
          </a:prstGeom>
        </p:spPr>
      </p:pic>
      <p:sp>
        <p:nvSpPr>
          <p:cNvPr id="9" name="Rectangle 8">
            <a:extLst>
              <a:ext uri="{FF2B5EF4-FFF2-40B4-BE49-F238E27FC236}">
                <a16:creationId xmlns:a16="http://schemas.microsoft.com/office/drawing/2014/main" id="{21EFAB61-EC9A-4C3A-BF24-46CB3C5ADC85}"/>
              </a:ext>
            </a:extLst>
          </p:cNvPr>
          <p:cNvSpPr/>
          <p:nvPr/>
        </p:nvSpPr>
        <p:spPr>
          <a:xfrm>
            <a:off x="457200" y="971550"/>
            <a:ext cx="5943600" cy="3088987"/>
          </a:xfrm>
          <a:prstGeom prst="rect">
            <a:avLst/>
          </a:prstGeom>
        </p:spPr>
        <p:txBody>
          <a:bodyPr wrap="square">
            <a:spAutoFit/>
          </a:bodyPr>
          <a:lstStyle/>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m1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"Convert"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m1.pack()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c1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ttk.Combobox</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values=[</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inches"</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"feet"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"cm"</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"mm</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c1.set(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"inches"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c1.pack()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m2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"to"</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m2.pack()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c2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ttk.Combobox</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values=[</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inches"</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"feet"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"cm"</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"mm</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c2.set(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c2.pack()</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18215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3" end="3"/>
                                            </p:txEl>
                                          </p:spTgt>
                                        </p:tgtEl>
                                        <p:attrNameLst>
                                          <p:attrName>style.visibility</p:attrName>
                                        </p:attrNameLst>
                                      </p:cBhvr>
                                      <p:to>
                                        <p:strVal val="visible"/>
                                      </p:to>
                                    </p:set>
                                    <p:animEffect transition="in" filter="fade">
                                      <p:cBhvr>
                                        <p:cTn id="7" dur="500"/>
                                        <p:tgtEl>
                                          <p:spTgt spid="9">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4" end="4"/>
                                            </p:txEl>
                                          </p:spTgt>
                                        </p:tgtEl>
                                        <p:attrNameLst>
                                          <p:attrName>style.visibility</p:attrName>
                                        </p:attrNameLst>
                                      </p:cBhvr>
                                      <p:to>
                                        <p:strVal val="visible"/>
                                      </p:to>
                                    </p:set>
                                    <p:animEffect transition="in" filter="fade">
                                      <p:cBhvr>
                                        <p:cTn id="12" dur="500"/>
                                        <p:tgtEl>
                                          <p:spTgt spid="9">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5" end="5"/>
                                            </p:txEl>
                                          </p:spTgt>
                                        </p:tgtEl>
                                        <p:attrNameLst>
                                          <p:attrName>style.visibility</p:attrName>
                                        </p:attrNameLst>
                                      </p:cBhvr>
                                      <p:to>
                                        <p:strVal val="visible"/>
                                      </p:to>
                                    </p:set>
                                    <p:animEffect transition="in" filter="fade">
                                      <p:cBhvr>
                                        <p:cTn id="17" dur="500"/>
                                        <p:tgtEl>
                                          <p:spTgt spid="9">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xEl>
                                              <p:pRg st="10" end="10"/>
                                            </p:txEl>
                                          </p:spTgt>
                                        </p:tgtEl>
                                        <p:attrNameLst>
                                          <p:attrName>style.visibility</p:attrName>
                                        </p:attrNameLst>
                                      </p:cBhvr>
                                      <p:to>
                                        <p:strVal val="visible"/>
                                      </p:to>
                                    </p:set>
                                    <p:animEffect transition="in" filter="fade">
                                      <p:cBhvr>
                                        <p:cTn id="22" dur="500"/>
                                        <p:tgtEl>
                                          <p:spTgt spid="9">
                                            <p:txEl>
                                              <p:pRg st="10" end="10"/>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9">
                                            <p:txEl>
                                              <p:pRg st="11" end="11"/>
                                            </p:txEl>
                                          </p:spTgt>
                                        </p:tgtEl>
                                        <p:attrNameLst>
                                          <p:attrName>style.visibility</p:attrName>
                                        </p:attrNameLst>
                                      </p:cBhvr>
                                      <p:to>
                                        <p:strVal val="visible"/>
                                      </p:to>
                                    </p:set>
                                    <p:animEffect transition="in" filter="fade">
                                      <p:cBhvr>
                                        <p:cTn id="25" dur="500"/>
                                        <p:tgtEl>
                                          <p:spTgt spid="9">
                                            <p:txEl>
                                              <p:pRg st="11" end="11"/>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9">
                                            <p:txEl>
                                              <p:pRg st="12" end="12"/>
                                            </p:txEl>
                                          </p:spTgt>
                                        </p:tgtEl>
                                        <p:attrNameLst>
                                          <p:attrName>style.visibility</p:attrName>
                                        </p:attrNameLst>
                                      </p:cBhvr>
                                      <p:to>
                                        <p:strVal val="visible"/>
                                      </p:to>
                                    </p:set>
                                    <p:animEffect transition="in" filter="fade">
                                      <p:cBhvr>
                                        <p:cTn id="28" dur="500"/>
                                        <p:tgtEl>
                                          <p:spTgt spid="9">
                                            <p:txEl>
                                              <p:pRg st="12" end="1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FAB7C-1364-4DA1-8315-D382503A164F}"/>
              </a:ext>
            </a:extLst>
          </p:cNvPr>
          <p:cNvSpPr>
            <a:spLocks noGrp="1"/>
          </p:cNvSpPr>
          <p:nvPr>
            <p:ph type="title"/>
          </p:nvPr>
        </p:nvSpPr>
        <p:spPr/>
        <p:txBody>
          <a:bodyPr/>
          <a:lstStyle/>
          <a:p>
            <a:r>
              <a:rPr lang="en-US" dirty="0"/>
              <a:t>Button and Text</a:t>
            </a:r>
          </a:p>
        </p:txBody>
      </p:sp>
      <p:sp>
        <p:nvSpPr>
          <p:cNvPr id="4" name="Slide Number Placeholder 3">
            <a:extLst>
              <a:ext uri="{FF2B5EF4-FFF2-40B4-BE49-F238E27FC236}">
                <a16:creationId xmlns:a16="http://schemas.microsoft.com/office/drawing/2014/main" id="{0F985986-108B-40A3-B38F-089F598C57F5}"/>
              </a:ext>
            </a:extLst>
          </p:cNvPr>
          <p:cNvSpPr>
            <a:spLocks noGrp="1"/>
          </p:cNvSpPr>
          <p:nvPr>
            <p:ph type="sldNum" sz="quarter" idx="12"/>
          </p:nvPr>
        </p:nvSpPr>
        <p:spPr/>
        <p:txBody>
          <a:bodyPr/>
          <a:lstStyle/>
          <a:p>
            <a:fld id="{B9EA2576-3992-4A7D-AC41-AC0E2BE3E45F}" type="slidenum">
              <a:rPr lang="en-US" smtClean="0"/>
              <a:pPr/>
              <a:t>8</a:t>
            </a:fld>
            <a:endParaRPr lang="en-US" dirty="0"/>
          </a:p>
        </p:txBody>
      </p:sp>
      <p:sp>
        <p:nvSpPr>
          <p:cNvPr id="5" name="Rectangle 4">
            <a:extLst>
              <a:ext uri="{FF2B5EF4-FFF2-40B4-BE49-F238E27FC236}">
                <a16:creationId xmlns:a16="http://schemas.microsoft.com/office/drawing/2014/main" id="{D8C8D0C1-4A57-4A5C-A9CA-147761FC41D2}"/>
              </a:ext>
            </a:extLst>
          </p:cNvPr>
          <p:cNvSpPr/>
          <p:nvPr/>
        </p:nvSpPr>
        <p:spPr>
          <a:xfrm>
            <a:off x="457200" y="742950"/>
            <a:ext cx="5029200" cy="2616101"/>
          </a:xfrm>
          <a:prstGeom prst="rect">
            <a:avLst/>
          </a:prstGeom>
        </p:spPr>
        <p:txBody>
          <a:bodyPr wrap="square">
            <a:spAutoFit/>
          </a:bodyPr>
          <a:lstStyle/>
          <a:p>
            <a:endParaRPr lang="en-US" sz="1000" dirty="0">
              <a:latin typeface="Consolas" panose="020B0609020204030204" pitchFamily="49" charset="0"/>
            </a:endParaRPr>
          </a:p>
          <a:p>
            <a:r>
              <a:rPr lang="en-US" sz="1400" dirty="0" err="1">
                <a:solidFill>
                  <a:srgbClr val="000000"/>
                </a:solidFill>
                <a:latin typeface="Consolas" panose="020B0609020204030204" pitchFamily="49" charset="0"/>
              </a:rPr>
              <a:t>bt</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ttk.Button</a:t>
            </a:r>
            <a:r>
              <a:rPr lang="en-US" sz="1400" dirty="0">
                <a:solidFill>
                  <a:srgbClr val="000000"/>
                </a:solidFill>
                <a:latin typeface="Consolas" panose="020B0609020204030204" pitchFamily="49" charset="0"/>
              </a:rPr>
              <a:t>(top, text=</a:t>
            </a:r>
            <a:r>
              <a:rPr lang="en-US" sz="1400" i="1" dirty="0">
                <a:solidFill>
                  <a:srgbClr val="C9802B"/>
                </a:solidFill>
                <a:latin typeface="Consolas" panose="020B0609020204030204" pitchFamily="49" charset="0"/>
              </a:rPr>
              <a:t>"Convert"</a:t>
            </a:r>
            <a:r>
              <a:rPr lang="en-US" sz="1400" i="1" dirty="0">
                <a:solidFill>
                  <a:srgbClr val="000000"/>
                </a:solidFill>
                <a:latin typeface="Consolas" panose="020B0609020204030204" pitchFamily="49" charset="0"/>
              </a:rPr>
              <a:t>)</a:t>
            </a:r>
          </a:p>
          <a:p>
            <a:r>
              <a:rPr lang="en-US" sz="1400" dirty="0" err="1">
                <a:solidFill>
                  <a:srgbClr val="000000"/>
                </a:solidFill>
                <a:latin typeface="Consolas" panose="020B0609020204030204" pitchFamily="49" charset="0"/>
              </a:rPr>
              <a:t>bt.pack</a:t>
            </a:r>
            <a:r>
              <a:rPr lang="en-US" sz="1400" dirty="0">
                <a:solidFill>
                  <a:srgbClr val="000000"/>
                </a:solidFill>
                <a:latin typeface="Consolas" panose="020B0609020204030204" pitchFamily="49" charset="0"/>
              </a:rPr>
              <a:t>()</a:t>
            </a:r>
          </a:p>
          <a:p>
            <a:br>
              <a:rPr lang="en-US" sz="1400" dirty="0">
                <a:latin typeface="Consolas" panose="020B0609020204030204" pitchFamily="49" charset="0"/>
              </a:rPr>
            </a:br>
            <a:endParaRPr lang="en-US" sz="1400" dirty="0">
              <a:latin typeface="Consolas" panose="020B0609020204030204" pitchFamily="49" charset="0"/>
            </a:endParaRPr>
          </a:p>
          <a:p>
            <a:r>
              <a:rPr lang="en-US" sz="1400" dirty="0">
                <a:solidFill>
                  <a:srgbClr val="000000"/>
                </a:solidFill>
                <a:latin typeface="Consolas" panose="020B0609020204030204" pitchFamily="49" charset="0"/>
              </a:rPr>
              <a:t>his = </a:t>
            </a:r>
            <a:r>
              <a:rPr lang="en-US" sz="1400" dirty="0" err="1">
                <a:solidFill>
                  <a:srgbClr val="000000"/>
                </a:solidFill>
                <a:latin typeface="Consolas" panose="020B0609020204030204" pitchFamily="49" charset="0"/>
              </a:rPr>
              <a:t>tkinter.Text</a:t>
            </a:r>
            <a:r>
              <a:rPr lang="en-US" sz="1400" dirty="0">
                <a:solidFill>
                  <a:srgbClr val="000000"/>
                </a:solidFill>
                <a:latin typeface="Consolas" panose="020B0609020204030204" pitchFamily="49" charset="0"/>
              </a:rPr>
              <a:t>(top, height=</a:t>
            </a:r>
            <a:r>
              <a:rPr lang="en-US" sz="1400" dirty="0">
                <a:solidFill>
                  <a:srgbClr val="800000"/>
                </a:solidFill>
                <a:latin typeface="Consolas" panose="020B0609020204030204" pitchFamily="49" charset="0"/>
              </a:rPr>
              <a:t>8</a:t>
            </a:r>
            <a:r>
              <a:rPr lang="en-US" sz="1400" dirty="0">
                <a:solidFill>
                  <a:srgbClr val="000000"/>
                </a:solidFill>
                <a:latin typeface="Consolas" panose="020B0609020204030204" pitchFamily="49" charset="0"/>
              </a:rPr>
              <a:t>, width=</a:t>
            </a:r>
            <a:r>
              <a:rPr lang="en-US" sz="1400" dirty="0">
                <a:solidFill>
                  <a:srgbClr val="800000"/>
                </a:solidFill>
                <a:latin typeface="Consolas" panose="020B0609020204030204" pitchFamily="49" charset="0"/>
              </a:rPr>
              <a:t>30</a:t>
            </a:r>
            <a:r>
              <a:rPr lang="en-US" sz="1400" dirty="0">
                <a:solidFill>
                  <a:srgbClr val="000000"/>
                </a:solidFill>
                <a:latin typeface="Consolas" panose="020B0609020204030204" pitchFamily="49" charset="0"/>
              </a:rPr>
              <a:t>)</a:t>
            </a:r>
          </a:p>
          <a:p>
            <a:r>
              <a:rPr lang="en-US" sz="1400" dirty="0" err="1">
                <a:solidFill>
                  <a:srgbClr val="000000"/>
                </a:solidFill>
                <a:latin typeface="Consolas" panose="020B0609020204030204" pitchFamily="49" charset="0"/>
              </a:rPr>
              <a:t>his.insert</a:t>
            </a:r>
            <a:r>
              <a:rPr lang="en-US" sz="1400" dirty="0">
                <a:solidFill>
                  <a:srgbClr val="000000"/>
                </a:solidFill>
                <a:latin typeface="Consolas" panose="020B0609020204030204" pitchFamily="49" charset="0"/>
              </a:rPr>
              <a:t>(tkinter.END,</a:t>
            </a:r>
            <a:r>
              <a:rPr lang="en-US" sz="1400" i="1" dirty="0">
                <a:solidFill>
                  <a:srgbClr val="C9802B"/>
                </a:solidFill>
                <a:latin typeface="Consolas" panose="020B0609020204030204" pitchFamily="49" charset="0"/>
              </a:rPr>
              <a:t>"5 inches = 20 miles"</a:t>
            </a:r>
            <a:r>
              <a:rPr lang="en-US" sz="1400" i="1" dirty="0">
                <a:solidFill>
                  <a:srgbClr val="000000"/>
                </a:solidFill>
                <a:latin typeface="Consolas" panose="020B0609020204030204" pitchFamily="49" charset="0"/>
              </a:rPr>
              <a:t>)</a:t>
            </a:r>
          </a:p>
          <a:p>
            <a:r>
              <a:rPr lang="en-US" sz="1400" dirty="0" err="1">
                <a:solidFill>
                  <a:srgbClr val="000000"/>
                </a:solidFill>
                <a:latin typeface="Consolas" panose="020B0609020204030204" pitchFamily="49" charset="0"/>
              </a:rPr>
              <a:t>his.configure</a:t>
            </a:r>
            <a:r>
              <a:rPr lang="en-US" sz="1400" dirty="0">
                <a:solidFill>
                  <a:srgbClr val="000000"/>
                </a:solidFill>
                <a:latin typeface="Consolas" panose="020B0609020204030204" pitchFamily="49" charset="0"/>
              </a:rPr>
              <a:t>(state=</a:t>
            </a:r>
            <a:r>
              <a:rPr lang="en-US" sz="1400" i="1" dirty="0">
                <a:solidFill>
                  <a:srgbClr val="C9802B"/>
                </a:solidFill>
                <a:latin typeface="Consolas" panose="020B0609020204030204" pitchFamily="49" charset="0"/>
              </a:rPr>
              <a:t>"disabled"</a:t>
            </a:r>
            <a:r>
              <a:rPr lang="en-US" sz="1400" i="1" dirty="0">
                <a:solidFill>
                  <a:srgbClr val="000000"/>
                </a:solidFill>
                <a:latin typeface="Consolas" panose="020B0609020204030204" pitchFamily="49" charset="0"/>
              </a:rPr>
              <a:t>)</a:t>
            </a:r>
          </a:p>
          <a:p>
            <a:r>
              <a:rPr lang="en-US" sz="1400" dirty="0" err="1">
                <a:solidFill>
                  <a:srgbClr val="000000"/>
                </a:solidFill>
                <a:latin typeface="Consolas" panose="020B0609020204030204" pitchFamily="49" charset="0"/>
              </a:rPr>
              <a:t>his.pack</a:t>
            </a:r>
            <a:r>
              <a:rPr lang="en-US" sz="1400" dirty="0">
                <a:solidFill>
                  <a:srgbClr val="000000"/>
                </a:solidFill>
                <a:latin typeface="Consolas" panose="020B0609020204030204" pitchFamily="49" charset="0"/>
              </a:rPr>
              <a:t>()</a:t>
            </a:r>
          </a:p>
          <a:p>
            <a:endParaRPr lang="en-US" sz="1400" dirty="0">
              <a:latin typeface="Consolas" panose="020B0609020204030204" pitchFamily="49" charset="0"/>
            </a:endParaRPr>
          </a:p>
          <a:p>
            <a:endParaRPr lang="en-US" sz="1400" dirty="0">
              <a:latin typeface="Consolas" panose="020B0609020204030204" pitchFamily="49" charset="0"/>
            </a:endParaRPr>
          </a:p>
          <a:p>
            <a:r>
              <a:rPr lang="en-US" sz="1400" dirty="0" err="1">
                <a:solidFill>
                  <a:srgbClr val="000000"/>
                </a:solidFill>
                <a:latin typeface="Consolas" panose="020B0609020204030204" pitchFamily="49" charset="0"/>
              </a:rPr>
              <a:t>top.mainloop</a:t>
            </a:r>
            <a:r>
              <a:rPr lang="en-US" sz="1400" dirty="0">
                <a:solidFill>
                  <a:srgbClr val="000000"/>
                </a:solidFill>
                <a:latin typeface="Consolas" panose="020B0609020204030204" pitchFamily="49" charset="0"/>
              </a:rPr>
              <a:t>()</a:t>
            </a:r>
            <a:endParaRPr lang="en-US" sz="1400" dirty="0"/>
          </a:p>
        </p:txBody>
      </p:sp>
      <p:pic>
        <p:nvPicPr>
          <p:cNvPr id="6" name="Picture 5">
            <a:extLst>
              <a:ext uri="{FF2B5EF4-FFF2-40B4-BE49-F238E27FC236}">
                <a16:creationId xmlns:a16="http://schemas.microsoft.com/office/drawing/2014/main" id="{AA9EE159-461D-4B51-B63F-E16269FD7223}"/>
              </a:ext>
            </a:extLst>
          </p:cNvPr>
          <p:cNvPicPr>
            <a:picLocks noChangeAspect="1"/>
          </p:cNvPicPr>
          <p:nvPr/>
        </p:nvPicPr>
        <p:blipFill>
          <a:blip r:embed="rId3"/>
          <a:stretch>
            <a:fillRect/>
          </a:stretch>
        </p:blipFill>
        <p:spPr>
          <a:xfrm>
            <a:off x="5886771" y="1371021"/>
            <a:ext cx="2571429" cy="3114286"/>
          </a:xfrm>
          <a:prstGeom prst="rect">
            <a:avLst/>
          </a:prstGeom>
        </p:spPr>
      </p:pic>
    </p:spTree>
    <p:extLst>
      <p:ext uri="{BB962C8B-B14F-4D97-AF65-F5344CB8AC3E}">
        <p14:creationId xmlns:p14="http://schemas.microsoft.com/office/powerpoint/2010/main" val="178149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4" end="4"/>
                                            </p:txEl>
                                          </p:spTgt>
                                        </p:tgtEl>
                                        <p:attrNameLst>
                                          <p:attrName>style.visibility</p:attrName>
                                        </p:attrNameLst>
                                      </p:cBhvr>
                                      <p:to>
                                        <p:strVal val="visible"/>
                                      </p:to>
                                    </p:set>
                                    <p:animEffect transition="in" filter="fade">
                                      <p:cBhvr>
                                        <p:cTn id="12" dur="500"/>
                                        <p:tgtEl>
                                          <p:spTgt spid="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animEffect transition="in" filter="fade">
                                      <p:cBhvr>
                                        <p:cTn id="17" dur="500"/>
                                        <p:tgtEl>
                                          <p:spTgt spid="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fade">
                                      <p:cBhvr>
                                        <p:cTn id="22" dur="500"/>
                                        <p:tgtEl>
                                          <p:spTgt spid="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animEffect transition="in" filter="fade">
                                      <p:cBhvr>
                                        <p:cTn id="27" dur="500"/>
                                        <p:tgtEl>
                                          <p:spTgt spid="5">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FAFE2-BB34-4AEA-B292-0E354CF8147B}"/>
              </a:ext>
            </a:extLst>
          </p:cNvPr>
          <p:cNvSpPr>
            <a:spLocks noGrp="1"/>
          </p:cNvSpPr>
          <p:nvPr>
            <p:ph type="title"/>
          </p:nvPr>
        </p:nvSpPr>
        <p:spPr>
          <a:xfrm>
            <a:off x="76200" y="57151"/>
            <a:ext cx="5410200" cy="609600"/>
          </a:xfrm>
        </p:spPr>
        <p:txBody>
          <a:bodyPr/>
          <a:lstStyle/>
          <a:p>
            <a:r>
              <a:rPr lang="en-US" dirty="0"/>
              <a:t>Button Click Event</a:t>
            </a:r>
          </a:p>
        </p:txBody>
      </p:sp>
      <p:sp>
        <p:nvSpPr>
          <p:cNvPr id="4" name="Slide Number Placeholder 3">
            <a:extLst>
              <a:ext uri="{FF2B5EF4-FFF2-40B4-BE49-F238E27FC236}">
                <a16:creationId xmlns:a16="http://schemas.microsoft.com/office/drawing/2014/main" id="{1AF44970-479F-4EE8-BB83-375BEB6D6EBB}"/>
              </a:ext>
            </a:extLst>
          </p:cNvPr>
          <p:cNvSpPr>
            <a:spLocks noGrp="1"/>
          </p:cNvSpPr>
          <p:nvPr>
            <p:ph type="sldNum" sz="quarter" idx="12"/>
          </p:nvPr>
        </p:nvSpPr>
        <p:spPr/>
        <p:txBody>
          <a:bodyPr/>
          <a:lstStyle/>
          <a:p>
            <a:fld id="{B9EA2576-3992-4A7D-AC41-AC0E2BE3E45F}" type="slidenum">
              <a:rPr lang="en-US" smtClean="0"/>
              <a:pPr/>
              <a:t>9</a:t>
            </a:fld>
            <a:endParaRPr lang="en-US" dirty="0"/>
          </a:p>
        </p:txBody>
      </p:sp>
      <p:pic>
        <p:nvPicPr>
          <p:cNvPr id="6" name="Picture 5">
            <a:extLst>
              <a:ext uri="{FF2B5EF4-FFF2-40B4-BE49-F238E27FC236}">
                <a16:creationId xmlns:a16="http://schemas.microsoft.com/office/drawing/2014/main" id="{54F2D6F2-593A-4C7F-972B-6095BDD43B66}"/>
              </a:ext>
            </a:extLst>
          </p:cNvPr>
          <p:cNvPicPr>
            <a:picLocks noChangeAspect="1"/>
          </p:cNvPicPr>
          <p:nvPr/>
        </p:nvPicPr>
        <p:blipFill>
          <a:blip r:embed="rId3"/>
          <a:stretch>
            <a:fillRect/>
          </a:stretch>
        </p:blipFill>
        <p:spPr>
          <a:xfrm>
            <a:off x="6420143" y="205974"/>
            <a:ext cx="2342857" cy="3000000"/>
          </a:xfrm>
          <a:prstGeom prst="rect">
            <a:avLst/>
          </a:prstGeom>
        </p:spPr>
      </p:pic>
      <p:sp>
        <p:nvSpPr>
          <p:cNvPr id="7" name="Rectangle 6">
            <a:extLst>
              <a:ext uri="{FF2B5EF4-FFF2-40B4-BE49-F238E27FC236}">
                <a16:creationId xmlns:a16="http://schemas.microsoft.com/office/drawing/2014/main" id="{0F72814E-AB8F-41D3-A49E-F6F91888BC0A}"/>
              </a:ext>
            </a:extLst>
          </p:cNvPr>
          <p:cNvSpPr/>
          <p:nvPr/>
        </p:nvSpPr>
        <p:spPr>
          <a:xfrm>
            <a:off x="6334271" y="3505021"/>
            <a:ext cx="2514600" cy="1200329"/>
          </a:xfrm>
          <a:prstGeom prst="rect">
            <a:avLst/>
          </a:prstGeom>
          <a:solidFill>
            <a:schemeClr val="bg1">
              <a:lumMod val="95000"/>
            </a:schemeClr>
          </a:solidFill>
          <a:ln>
            <a:solidFill>
              <a:schemeClr val="accent1"/>
            </a:solidFill>
          </a:ln>
        </p:spPr>
        <p:txBody>
          <a:bodyPr wrap="square">
            <a:spAutoFit/>
          </a:bodyPr>
          <a:lstStyle/>
          <a:p>
            <a:r>
              <a:rPr lang="en-US" dirty="0">
                <a:solidFill>
                  <a:srgbClr val="000000"/>
                </a:solidFill>
                <a:latin typeface="Consolas" panose="020B0609020204030204" pitchFamily="49" charset="0"/>
              </a:rPr>
              <a:t>I am here</a:t>
            </a:r>
          </a:p>
          <a:p>
            <a:r>
              <a:rPr lang="en-US" dirty="0" err="1">
                <a:solidFill>
                  <a:srgbClr val="000000"/>
                </a:solidFill>
                <a:latin typeface="Consolas" panose="020B0609020204030204" pitchFamily="49" charset="0"/>
              </a:rPr>
              <a:t>From:inches</a:t>
            </a:r>
            <a:endParaRPr lang="en-US" dirty="0">
              <a:solidFill>
                <a:srgbClr val="000000"/>
              </a:solidFill>
              <a:latin typeface="Consolas" panose="020B0609020204030204" pitchFamily="49" charset="0"/>
            </a:endParaRPr>
          </a:p>
          <a:p>
            <a:r>
              <a:rPr lang="en-US" dirty="0" err="1">
                <a:solidFill>
                  <a:srgbClr val="000000"/>
                </a:solidFill>
                <a:latin typeface="Consolas" panose="020B0609020204030204" pitchFamily="49" charset="0"/>
              </a:rPr>
              <a:t>To:cm</a:t>
            </a:r>
            <a:endParaRPr lang="en-US" dirty="0">
              <a:solidFill>
                <a:srgbClr val="000000"/>
              </a:solidFill>
              <a:latin typeface="Consolas" panose="020B0609020204030204" pitchFamily="49" charset="0"/>
            </a:endParaRPr>
          </a:p>
          <a:p>
            <a:r>
              <a:rPr lang="en-US" dirty="0" err="1">
                <a:solidFill>
                  <a:srgbClr val="000000"/>
                </a:solidFill>
                <a:latin typeface="Consolas" panose="020B0609020204030204" pitchFamily="49" charset="0"/>
              </a:rPr>
              <a:t>Value:Hi</a:t>
            </a:r>
            <a:r>
              <a:rPr lang="en-US" dirty="0">
                <a:solidFill>
                  <a:srgbClr val="000000"/>
                </a:solidFill>
                <a:latin typeface="Consolas" panose="020B0609020204030204" pitchFamily="49" charset="0"/>
              </a:rPr>
              <a:t> There</a:t>
            </a:r>
            <a:endParaRPr lang="en-US" dirty="0"/>
          </a:p>
        </p:txBody>
      </p:sp>
      <p:sp>
        <p:nvSpPr>
          <p:cNvPr id="8" name="Rectangle 7">
            <a:extLst>
              <a:ext uri="{FF2B5EF4-FFF2-40B4-BE49-F238E27FC236}">
                <a16:creationId xmlns:a16="http://schemas.microsoft.com/office/drawing/2014/main" id="{A0BF1091-DF81-4EB4-A014-CF0F89750975}"/>
              </a:ext>
            </a:extLst>
          </p:cNvPr>
          <p:cNvSpPr/>
          <p:nvPr/>
        </p:nvSpPr>
        <p:spPr>
          <a:xfrm>
            <a:off x="457200" y="643083"/>
            <a:ext cx="5715000" cy="4297267"/>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from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onClick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"I am here"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"From:"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+c1.get())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"To:"</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+c2.get())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"Value:"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inp.get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his.configure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(state=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"normal"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his.insert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tkinter.END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nHELLO</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his.configure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(state=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"disabled"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4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p>
          <a:p>
            <a:pPr>
              <a:lnSpc>
                <a:spcPct val="107000"/>
              </a:lnSpc>
            </a:pPr>
            <a:endPar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ttk.Button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"Convert"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onClick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9" name="Straight Arrow Connector 8">
            <a:extLst>
              <a:ext uri="{FF2B5EF4-FFF2-40B4-BE49-F238E27FC236}">
                <a16:creationId xmlns:a16="http://schemas.microsoft.com/office/drawing/2014/main" id="{CC9FCE1B-8149-457B-9E27-78D142406B88}"/>
              </a:ext>
            </a:extLst>
          </p:cNvPr>
          <p:cNvCxnSpPr>
            <a:cxnSpLocks/>
          </p:cNvCxnSpPr>
          <p:nvPr/>
        </p:nvCxnSpPr>
        <p:spPr>
          <a:xfrm flipV="1">
            <a:off x="5257800" y="1534678"/>
            <a:ext cx="0" cy="2637274"/>
          </a:xfrm>
          <a:prstGeom prst="straightConnector1">
            <a:avLst/>
          </a:prstGeom>
          <a:ln w="3810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065C098-2CA9-4CE5-A113-09778D0BC3B1}"/>
              </a:ext>
            </a:extLst>
          </p:cNvPr>
          <p:cNvCxnSpPr>
            <a:cxnSpLocks/>
          </p:cNvCxnSpPr>
          <p:nvPr/>
        </p:nvCxnSpPr>
        <p:spPr>
          <a:xfrm flipH="1">
            <a:off x="2057400" y="1534678"/>
            <a:ext cx="3200400" cy="1"/>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7281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animEffect transition="in" filter="fade">
                                      <p:cBhvr>
                                        <p:cTn id="7" dur="500"/>
                                        <p:tgtEl>
                                          <p:spTgt spid="8">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4" end="4"/>
                                            </p:txEl>
                                          </p:spTgt>
                                        </p:tgtEl>
                                        <p:attrNameLst>
                                          <p:attrName>style.visibility</p:attrName>
                                        </p:attrNameLst>
                                      </p:cBhvr>
                                      <p:to>
                                        <p:strVal val="visible"/>
                                      </p:to>
                                    </p:set>
                                    <p:animEffect transition="in" filter="fade">
                                      <p:cBhvr>
                                        <p:cTn id="12" dur="500"/>
                                        <p:tgtEl>
                                          <p:spTgt spid="8">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5" end="5"/>
                                            </p:txEl>
                                          </p:spTgt>
                                        </p:tgtEl>
                                        <p:attrNameLst>
                                          <p:attrName>style.visibility</p:attrName>
                                        </p:attrNameLst>
                                      </p:cBhvr>
                                      <p:to>
                                        <p:strVal val="visible"/>
                                      </p:to>
                                    </p:set>
                                    <p:animEffect transition="in" filter="fade">
                                      <p:cBhvr>
                                        <p:cTn id="17" dur="500"/>
                                        <p:tgtEl>
                                          <p:spTgt spid="8">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6" end="6"/>
                                            </p:txEl>
                                          </p:spTgt>
                                        </p:tgtEl>
                                        <p:attrNameLst>
                                          <p:attrName>style.visibility</p:attrName>
                                        </p:attrNameLst>
                                      </p:cBhvr>
                                      <p:to>
                                        <p:strVal val="visible"/>
                                      </p:to>
                                    </p:set>
                                    <p:animEffect transition="in" filter="fade">
                                      <p:cBhvr>
                                        <p:cTn id="22" dur="500"/>
                                        <p:tgtEl>
                                          <p:spTgt spid="8">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7" end="7"/>
                                            </p:txEl>
                                          </p:spTgt>
                                        </p:tgtEl>
                                        <p:attrNameLst>
                                          <p:attrName>style.visibility</p:attrName>
                                        </p:attrNameLst>
                                      </p:cBhvr>
                                      <p:to>
                                        <p:strVal val="visible"/>
                                      </p:to>
                                    </p:set>
                                    <p:animEffect transition="in" filter="fade">
                                      <p:cBhvr>
                                        <p:cTn id="27" dur="500"/>
                                        <p:tgtEl>
                                          <p:spTgt spid="8">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8" end="8"/>
                                            </p:txEl>
                                          </p:spTgt>
                                        </p:tgtEl>
                                        <p:attrNameLst>
                                          <p:attrName>style.visibility</p:attrName>
                                        </p:attrNameLst>
                                      </p:cBhvr>
                                      <p:to>
                                        <p:strVal val="visible"/>
                                      </p:to>
                                    </p:set>
                                    <p:animEffect transition="in" filter="fade">
                                      <p:cBhvr>
                                        <p:cTn id="32" dur="500"/>
                                        <p:tgtEl>
                                          <p:spTgt spid="8">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9" end="9"/>
                                            </p:txEl>
                                          </p:spTgt>
                                        </p:tgtEl>
                                        <p:attrNameLst>
                                          <p:attrName>style.visibility</p:attrName>
                                        </p:attrNameLst>
                                      </p:cBhvr>
                                      <p:to>
                                        <p:strVal val="visible"/>
                                      </p:to>
                                    </p:set>
                                    <p:animEffect transition="in" filter="fade">
                                      <p:cBhvr>
                                        <p:cTn id="37" dur="500"/>
                                        <p:tgtEl>
                                          <p:spTgt spid="8">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10" end="10"/>
                                            </p:txEl>
                                          </p:spTgt>
                                        </p:tgtEl>
                                        <p:attrNameLst>
                                          <p:attrName>style.visibility</p:attrName>
                                        </p:attrNameLst>
                                      </p:cBhvr>
                                      <p:to>
                                        <p:strVal val="visible"/>
                                      </p:to>
                                    </p:set>
                                    <p:animEffect transition="in" filter="fade">
                                      <p:cBhvr>
                                        <p:cTn id="42" dur="500"/>
                                        <p:tgtEl>
                                          <p:spTgt spid="8">
                                            <p:txEl>
                                              <p:pRg st="10" end="1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16" end="16"/>
                                            </p:txEl>
                                          </p:spTgt>
                                        </p:tgtEl>
                                        <p:attrNameLst>
                                          <p:attrName>style.visibility</p:attrName>
                                        </p:attrNameLst>
                                      </p:cBhvr>
                                      <p:to>
                                        <p:strVal val="visible"/>
                                      </p:to>
                                    </p:set>
                                    <p:animEffect transition="in" filter="fade">
                                      <p:cBhvr>
                                        <p:cTn id="47" dur="500"/>
                                        <p:tgtEl>
                                          <p:spTgt spid="8">
                                            <p:txEl>
                                              <p:pRg st="16" end="1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wipe(down)">
                                      <p:cBhvr>
                                        <p:cTn id="52" dur="500"/>
                                        <p:tgtEl>
                                          <p:spTgt spid="9"/>
                                        </p:tgtEl>
                                      </p:cBhvr>
                                    </p:animEffect>
                                  </p:childTnLst>
                                </p:cTn>
                              </p:par>
                            </p:childTnLst>
                          </p:cTn>
                        </p:par>
                        <p:par>
                          <p:cTn id="53" fill="hold">
                            <p:stCondLst>
                              <p:cond delay="500"/>
                            </p:stCondLst>
                            <p:childTnLst>
                              <p:par>
                                <p:cTn id="54" presetID="22" presetClass="entr" presetSubtype="2" fill="hold" nodeType="after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ipe(right)">
                                      <p:cBhvr>
                                        <p:cTn id="56" dur="500"/>
                                        <p:tgtEl>
                                          <p:spTgt spid="13"/>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fade">
                                      <p:cBhvr>
                                        <p:cTn id="61" dur="500"/>
                                        <p:tgtEl>
                                          <p:spTgt spid="6"/>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7"/>
                                        </p:tgtEl>
                                        <p:attrNameLst>
                                          <p:attrName>style.visibility</p:attrName>
                                        </p:attrNameLst>
                                      </p:cBhvr>
                                      <p:to>
                                        <p:strVal val="visible"/>
                                      </p:to>
                                    </p:set>
                                    <p:animEffect transition="in" filter="fade">
                                      <p:cBhvr>
                                        <p:cTn id="6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7150</TotalTime>
  <Words>3640</Words>
  <Application>Microsoft Office PowerPoint</Application>
  <PresentationFormat>On-screen Show (16:9)</PresentationFormat>
  <Paragraphs>396</Paragraphs>
  <Slides>14</Slides>
  <Notes>14</Notes>
  <HiddenSlides>0</HiddenSlides>
  <MMClips>0</MMClips>
  <ScaleCrop>false</ScaleCrop>
  <HeadingPairs>
    <vt:vector size="6" baseType="variant">
      <vt:variant>
        <vt:lpstr>Fonts Used</vt:lpstr>
      </vt:variant>
      <vt:variant>
        <vt:i4>4</vt:i4>
      </vt:variant>
      <vt:variant>
        <vt:lpstr>Theme</vt:lpstr>
      </vt:variant>
      <vt:variant>
        <vt:i4>7</vt:i4>
      </vt:variant>
      <vt:variant>
        <vt:lpstr>Slide Titles</vt:lpstr>
      </vt:variant>
      <vt:variant>
        <vt:i4>14</vt:i4>
      </vt:variant>
    </vt:vector>
  </HeadingPairs>
  <TitlesOfParts>
    <vt:vector size="25" baseType="lpstr">
      <vt:lpstr>Arial</vt:lpstr>
      <vt:lpstr>Calibri</vt:lpstr>
      <vt:lpstr>Consolas</vt:lpstr>
      <vt:lpstr>Palatino Linotype</vt:lpstr>
      <vt:lpstr>First Slide</vt:lpstr>
      <vt:lpstr>Additional Material</vt:lpstr>
      <vt:lpstr>Class</vt:lpstr>
      <vt:lpstr>Tinker</vt:lpstr>
      <vt:lpstr>Exercise</vt:lpstr>
      <vt:lpstr>Solution</vt:lpstr>
      <vt:lpstr>Quiz</vt:lpstr>
      <vt:lpstr>GUI Widgets</vt:lpstr>
      <vt:lpstr>See Also</vt:lpstr>
      <vt:lpstr>Example Application</vt:lpstr>
      <vt:lpstr>Tkinter and ttk</vt:lpstr>
      <vt:lpstr>Label</vt:lpstr>
      <vt:lpstr>Entry</vt:lpstr>
      <vt:lpstr>ComboBox</vt:lpstr>
      <vt:lpstr>Button and Text</vt:lpstr>
      <vt:lpstr>Button Click Event</vt:lpstr>
      <vt:lpstr>Checkbutton</vt:lpstr>
      <vt:lpstr>Radiobutton</vt:lpstr>
      <vt:lpstr>Menus</vt:lpstr>
      <vt:lpstr>Menus</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Christopher Cantrell</cp:lastModifiedBy>
  <cp:revision>312</cp:revision>
  <cp:lastPrinted>2015-07-06T21:44:19Z</cp:lastPrinted>
  <dcterms:created xsi:type="dcterms:W3CDTF">2015-07-04T21:12:26Z</dcterms:created>
  <dcterms:modified xsi:type="dcterms:W3CDTF">2020-02-24T01:40:22Z</dcterms:modified>
</cp:coreProperties>
</file>

<file path=docProps/thumbnail.jpeg>
</file>